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383" r:id="rId2"/>
    <p:sldId id="303" r:id="rId3"/>
    <p:sldId id="331" r:id="rId4"/>
    <p:sldId id="376" r:id="rId5"/>
    <p:sldId id="378" r:id="rId6"/>
    <p:sldId id="381" r:id="rId7"/>
    <p:sldId id="382" r:id="rId8"/>
    <p:sldId id="332" r:id="rId9"/>
    <p:sldId id="380" r:id="rId10"/>
    <p:sldId id="379"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3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607fdeb1c9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607fdeb1c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365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487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24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70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358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85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6619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281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1627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93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7558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4287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524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83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632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505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923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7429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95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140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70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95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2520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9639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53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327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45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220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4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55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090176256_3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090176256_3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03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hollywoodreporter.com/thr-esq/judge-cant-figure-out-who-owns-rights-to-jack-ryan-charact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png"/><Relationship Id="rId4" Type="http://schemas.openxmlformats.org/officeDocument/2006/relationships/hyperlink" Target="https://deadline.com/2021/02/buck-rogers-estate-lawsuit-threat-legendary-entertainment-george-clooney-skydance-123468599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hollywoodreporter.com/thr-esq/judge-cant-figure-out-who-owns-rights-to-jack-ryan-charac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311700" y="482300"/>
            <a:ext cx="8520600" cy="572700"/>
          </a:xfrm>
          <a:prstGeom prst="rect">
            <a:avLst/>
          </a:prstGeom>
        </p:spPr>
        <p:txBody>
          <a:bodyPr spcFirstLastPara="1" wrap="square" lIns="91425" tIns="91425" rIns="91425" bIns="91425" anchor="t" anchorCtr="0">
            <a:noAutofit/>
          </a:bodyPr>
          <a:lstStyle/>
          <a:p>
            <a:pPr lvl="0" algn="ctr"/>
            <a:r>
              <a:rPr lang="it" b="1" dirty="0">
                <a:solidFill>
                  <a:srgbClr val="1A7D94"/>
                </a:solidFill>
                <a:latin typeface="Roboto"/>
                <a:ea typeface="Roboto"/>
                <a:cs typeface="Roboto"/>
                <a:sym typeface="Roboto"/>
              </a:rPr>
              <a:t>CPD in </a:t>
            </a:r>
            <a:r>
              <a:rPr lang="en-IE" b="1" dirty="0">
                <a:solidFill>
                  <a:srgbClr val="1A7D94"/>
                </a:solidFill>
                <a:latin typeface="Roboto"/>
                <a:ea typeface="Roboto"/>
                <a:cs typeface="Roboto"/>
                <a:sym typeface="Roboto"/>
              </a:rPr>
              <a:t>Applied Blended Learning Technologies</a:t>
            </a:r>
            <a:endParaRPr b="1" dirty="0">
              <a:solidFill>
                <a:srgbClr val="1A7D94"/>
              </a:solidFill>
              <a:latin typeface="Roboto"/>
              <a:ea typeface="Roboto"/>
              <a:cs typeface="Roboto"/>
              <a:sym typeface="Roboto"/>
            </a:endParaRPr>
          </a:p>
        </p:txBody>
      </p:sp>
      <p:sp>
        <p:nvSpPr>
          <p:cNvPr id="377" name="Google Shape;377;p39"/>
          <p:cNvSpPr txBox="1">
            <a:spLocks noGrp="1"/>
          </p:cNvSpPr>
          <p:nvPr>
            <p:ph type="body" idx="1"/>
          </p:nvPr>
        </p:nvSpPr>
        <p:spPr>
          <a:xfrm>
            <a:off x="2560900" y="1611938"/>
            <a:ext cx="5466600" cy="18618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434343"/>
                </a:solidFill>
                <a:latin typeface="Roboto"/>
                <a:ea typeface="Roboto"/>
                <a:cs typeface="Roboto"/>
                <a:sym typeface="Roboto"/>
              </a:rPr>
              <a:t>Copyright</a:t>
            </a:r>
          </a:p>
          <a:p>
            <a:pPr marL="0" lvl="0" indent="0">
              <a:buNone/>
            </a:pPr>
            <a:endParaRPr lang="it" sz="2800" b="1" dirty="0">
              <a:solidFill>
                <a:srgbClr val="434343"/>
              </a:solidFill>
              <a:latin typeface="Roboto"/>
              <a:ea typeface="Roboto"/>
              <a:cs typeface="Roboto"/>
              <a:sym typeface="Roboto"/>
            </a:endParaRPr>
          </a:p>
          <a:p>
            <a:pPr marL="0" lvl="0" indent="0" algn="l" rtl="0">
              <a:spcBef>
                <a:spcPts val="0"/>
              </a:spcBef>
              <a:spcAft>
                <a:spcPts val="0"/>
              </a:spcAft>
              <a:buNone/>
            </a:pPr>
            <a:r>
              <a:rPr lang="it" sz="2000" b="1" dirty="0">
                <a:solidFill>
                  <a:srgbClr val="434343"/>
                </a:solidFill>
                <a:latin typeface="Roboto"/>
                <a:ea typeface="Roboto"/>
                <a:cs typeface="Roboto"/>
                <a:sym typeface="Roboto"/>
              </a:rPr>
              <a:t>Damian Gordon</a:t>
            </a:r>
          </a:p>
          <a:p>
            <a:pPr marL="0" lvl="0" indent="0" algn="l" rtl="0">
              <a:spcBef>
                <a:spcPts val="0"/>
              </a:spcBef>
              <a:spcAft>
                <a:spcPts val="0"/>
              </a:spcAft>
              <a:buNone/>
            </a:pPr>
            <a:r>
              <a:rPr lang="it" sz="2000" dirty="0">
                <a:solidFill>
                  <a:srgbClr val="434343"/>
                </a:solidFill>
                <a:latin typeface="Roboto"/>
                <a:ea typeface="Roboto"/>
                <a:cs typeface="Roboto"/>
                <a:sym typeface="Roboto"/>
              </a:rPr>
              <a:t>Lecturer in Computer Science</a:t>
            </a:r>
            <a:endParaRPr sz="2000" dirty="0">
              <a:solidFill>
                <a:srgbClr val="434343"/>
              </a:solidFill>
              <a:latin typeface="Roboto"/>
              <a:ea typeface="Roboto"/>
              <a:cs typeface="Roboto"/>
              <a:sym typeface="Roboto"/>
            </a:endParaRPr>
          </a:p>
        </p:txBody>
      </p:sp>
      <p:sp>
        <p:nvSpPr>
          <p:cNvPr id="378" name="Google Shape;378;p39"/>
          <p:cNvSpPr/>
          <p:nvPr/>
        </p:nvSpPr>
        <p:spPr>
          <a:xfrm>
            <a:off x="-7784"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9"/>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 sz="1800" b="1" dirty="0">
                <a:solidFill>
                  <a:srgbClr val="FFFFFF"/>
                </a:solidFill>
                <a:latin typeface="Roboto"/>
                <a:ea typeface="Roboto"/>
                <a:cs typeface="Roboto"/>
                <a:sym typeface="Roboto"/>
              </a:rPr>
              <a:t>To Design, Develop, and Evaluate Quality Blended Learning</a:t>
            </a:r>
            <a:endParaRPr sz="1800" b="1" dirty="0">
              <a:solidFill>
                <a:srgbClr val="FFFFFF"/>
              </a:solidFill>
              <a:latin typeface="Roboto"/>
              <a:ea typeface="Roboto"/>
              <a:cs typeface="Roboto"/>
              <a:sym typeface="Roboto"/>
            </a:endParaRPr>
          </a:p>
        </p:txBody>
      </p:sp>
      <p:cxnSp>
        <p:nvCxnSpPr>
          <p:cNvPr id="380" name="Google Shape;380;p39"/>
          <p:cNvCxnSpPr/>
          <p:nvPr/>
        </p:nvCxnSpPr>
        <p:spPr>
          <a:xfrm rot="10800000" flipH="1">
            <a:off x="608750" y="1115225"/>
            <a:ext cx="7926300" cy="12300"/>
          </a:xfrm>
          <a:prstGeom prst="straightConnector1">
            <a:avLst/>
          </a:prstGeom>
          <a:noFill/>
          <a:ln w="76200" cap="flat" cmpd="sng">
            <a:solidFill>
              <a:srgbClr val="1A7D94"/>
            </a:solidFill>
            <a:prstDash val="solid"/>
            <a:round/>
            <a:headEnd type="none" w="med" len="med"/>
            <a:tailEnd type="none" w="med" len="med"/>
          </a:ln>
        </p:spPr>
      </p:cxnSp>
      <p:sp>
        <p:nvSpPr>
          <p:cNvPr id="381" name="Google Shape;381;p3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39"/>
          <p:cNvPicPr preferRelativeResize="0"/>
          <p:nvPr/>
        </p:nvPicPr>
        <p:blipFill>
          <a:blip r:embed="rId3">
            <a:alphaModFix/>
          </a:blip>
          <a:stretch>
            <a:fillRect/>
          </a:stretch>
        </p:blipFill>
        <p:spPr>
          <a:xfrm>
            <a:off x="7454348" y="4246075"/>
            <a:ext cx="1577824" cy="753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Law</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Usually has educational provisions:</a:t>
            </a:r>
          </a:p>
          <a:p>
            <a:pPr lvl="1">
              <a:spcBef>
                <a:spcPts val="600"/>
              </a:spcBef>
            </a:pPr>
            <a:r>
              <a:rPr lang="en-US" sz="2400" dirty="0"/>
              <a:t>flexible fair dealing - non-commercial uses for purposes of giving educational instruction</a:t>
            </a:r>
          </a:p>
          <a:p>
            <a:pPr lvl="1">
              <a:spcBef>
                <a:spcPts val="600"/>
              </a:spcBef>
            </a:pPr>
            <a:r>
              <a:rPr lang="en-US" sz="2400" dirty="0"/>
              <a:t>communications in and to the classroom</a:t>
            </a:r>
          </a:p>
          <a:p>
            <a:pPr lvl="1">
              <a:spcBef>
                <a:spcPts val="600"/>
              </a:spcBef>
            </a:pPr>
            <a:r>
              <a:rPr lang="en-US" sz="2400" dirty="0"/>
              <a:t>communications of free-to-air broadcasts </a:t>
            </a:r>
            <a:r>
              <a:rPr lang="en-US" sz="2400" dirty="0" err="1"/>
              <a:t>eg</a:t>
            </a:r>
            <a:r>
              <a:rPr lang="en-US" sz="2400" dirty="0"/>
              <a:t> webcasts and podcasts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398200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Law</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There are normally six rules:</a:t>
            </a:r>
          </a:p>
          <a:p>
            <a:pPr marL="596900" indent="-457200">
              <a:spcBef>
                <a:spcPts val="600"/>
              </a:spcBef>
              <a:buFont typeface="+mj-lt"/>
              <a:buAutoNum type="arabicPeriod"/>
            </a:pPr>
            <a:r>
              <a:rPr lang="en-US" sz="1600" dirty="0"/>
              <a:t>Use must be for purposes of giving educational instruction</a:t>
            </a:r>
          </a:p>
          <a:p>
            <a:pPr marL="596900" indent="-457200">
              <a:spcBef>
                <a:spcPts val="600"/>
              </a:spcBef>
              <a:buFont typeface="+mj-lt"/>
              <a:buAutoNum type="arabicPeriod"/>
            </a:pPr>
            <a:r>
              <a:rPr lang="en-US" sz="1600" dirty="0"/>
              <a:t>Use must be non-commercial</a:t>
            </a:r>
          </a:p>
          <a:p>
            <a:pPr marL="596900" indent="-457200">
              <a:spcBef>
                <a:spcPts val="600"/>
              </a:spcBef>
              <a:buFont typeface="+mj-lt"/>
              <a:buAutoNum type="arabicPeriod"/>
            </a:pPr>
            <a:r>
              <a:rPr lang="en-US" sz="1600" dirty="0"/>
              <a:t>Must be a “special case”</a:t>
            </a:r>
          </a:p>
          <a:p>
            <a:pPr marL="596900" indent="-457200">
              <a:spcBef>
                <a:spcPts val="600"/>
              </a:spcBef>
              <a:buFont typeface="+mj-lt"/>
              <a:buAutoNum type="arabicPeriod"/>
            </a:pPr>
            <a:r>
              <a:rPr lang="en-US" sz="1600" dirty="0"/>
              <a:t>Must not conflict with “normal exploitation” of copyright material by copyright owner</a:t>
            </a:r>
          </a:p>
          <a:p>
            <a:pPr marL="596900" indent="-457200">
              <a:spcBef>
                <a:spcPts val="600"/>
              </a:spcBef>
              <a:buFont typeface="+mj-lt"/>
              <a:buAutoNum type="arabicPeriod"/>
            </a:pPr>
            <a:r>
              <a:rPr lang="en-US" sz="1600" dirty="0"/>
              <a:t>Use must not “unreasonably prejudice” copyright owner</a:t>
            </a:r>
          </a:p>
          <a:p>
            <a:pPr marL="596900" indent="-457200">
              <a:spcBef>
                <a:spcPts val="600"/>
              </a:spcBef>
              <a:buFont typeface="+mj-lt"/>
              <a:buAutoNum type="arabicPeriod"/>
            </a:pPr>
            <a:r>
              <a:rPr lang="en-US" sz="1600" dirty="0"/>
              <a:t>Must not remove/disable an Access Technological Protection Measure</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7361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0" name="Picture 9">
            <a:extLst>
              <a:ext uri="{FF2B5EF4-FFF2-40B4-BE49-F238E27FC236}">
                <a16:creationId xmlns:a16="http://schemas.microsoft.com/office/drawing/2014/main" id="{FF171450-7A23-40A6-8A69-6185295F806C}"/>
              </a:ext>
            </a:extLst>
          </p:cNvPr>
          <p:cNvPicPr>
            <a:picLocks noChangeAspect="1"/>
          </p:cNvPicPr>
          <p:nvPr/>
        </p:nvPicPr>
        <p:blipFill>
          <a:blip r:embed="rId4"/>
          <a:stretch>
            <a:fillRect/>
          </a:stretch>
        </p:blipFill>
        <p:spPr>
          <a:xfrm>
            <a:off x="2017511" y="1075574"/>
            <a:ext cx="5108778" cy="2980201"/>
          </a:xfrm>
          <a:prstGeom prst="rect">
            <a:avLst/>
          </a:prstGeom>
        </p:spPr>
      </p:pic>
    </p:spTree>
    <p:extLst>
      <p:ext uri="{BB962C8B-B14F-4D97-AF65-F5344CB8AC3E}">
        <p14:creationId xmlns:p14="http://schemas.microsoft.com/office/powerpoint/2010/main" val="2790421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Generally, applies to works which are:</a:t>
            </a:r>
          </a:p>
          <a:p>
            <a:pPr lvl="1">
              <a:spcBef>
                <a:spcPts val="600"/>
              </a:spcBef>
            </a:pPr>
            <a:r>
              <a:rPr lang="en-US" sz="2000" dirty="0"/>
              <a:t>Original,</a:t>
            </a:r>
          </a:p>
          <a:p>
            <a:pPr lvl="1">
              <a:spcBef>
                <a:spcPts val="600"/>
              </a:spcBef>
            </a:pPr>
            <a:r>
              <a:rPr lang="en-US" sz="2000" dirty="0"/>
              <a:t>Literary,</a:t>
            </a:r>
          </a:p>
          <a:p>
            <a:pPr lvl="1">
              <a:spcBef>
                <a:spcPts val="600"/>
              </a:spcBef>
            </a:pPr>
            <a:r>
              <a:rPr lang="en-US" sz="2000" dirty="0"/>
              <a:t>Dramatic,</a:t>
            </a:r>
          </a:p>
          <a:p>
            <a:pPr lvl="1">
              <a:spcBef>
                <a:spcPts val="600"/>
              </a:spcBef>
            </a:pPr>
            <a:r>
              <a:rPr lang="en-US" sz="2000" dirty="0"/>
              <a:t>Musical,</a:t>
            </a:r>
          </a:p>
          <a:p>
            <a:pPr lvl="1">
              <a:spcBef>
                <a:spcPts val="600"/>
              </a:spcBef>
            </a:pPr>
            <a:r>
              <a:rPr lang="en-US" sz="2000" dirty="0"/>
              <a:t>Artistic.</a:t>
            </a:r>
          </a:p>
          <a:p>
            <a:r>
              <a:rPr lang="en-US" sz="2000" dirty="0"/>
              <a:t>(Section 17(2)(a) CRRA)</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51644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in Ireland</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Generally, applies to works which are:</a:t>
            </a:r>
          </a:p>
          <a:p>
            <a:pPr lvl="1">
              <a:spcBef>
                <a:spcPts val="600"/>
              </a:spcBef>
            </a:pPr>
            <a:r>
              <a:rPr lang="en-US" sz="2000" dirty="0"/>
              <a:t>Original,</a:t>
            </a:r>
          </a:p>
          <a:p>
            <a:pPr lvl="1">
              <a:spcBef>
                <a:spcPts val="600"/>
              </a:spcBef>
            </a:pPr>
            <a:r>
              <a:rPr lang="en-US" sz="2000" dirty="0"/>
              <a:t>Literary,</a:t>
            </a:r>
          </a:p>
          <a:p>
            <a:pPr lvl="1">
              <a:spcBef>
                <a:spcPts val="600"/>
              </a:spcBef>
            </a:pPr>
            <a:r>
              <a:rPr lang="en-US" sz="2000" dirty="0"/>
              <a:t>Dramatic,</a:t>
            </a:r>
          </a:p>
          <a:p>
            <a:pPr lvl="1">
              <a:spcBef>
                <a:spcPts val="600"/>
              </a:spcBef>
            </a:pPr>
            <a:r>
              <a:rPr lang="en-US" sz="2000" dirty="0"/>
              <a:t>Musical,</a:t>
            </a:r>
          </a:p>
          <a:p>
            <a:pPr lvl="1">
              <a:spcBef>
                <a:spcPts val="600"/>
              </a:spcBef>
            </a:pPr>
            <a:r>
              <a:rPr lang="en-US" sz="2000" dirty="0"/>
              <a:t>Artistic.</a:t>
            </a:r>
          </a:p>
          <a:p>
            <a:r>
              <a:rPr lang="en-US" sz="2000" dirty="0"/>
              <a:t>(Section 17(2)(a) CRRA)</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8" name="Rectangle 7">
            <a:extLst>
              <a:ext uri="{FF2B5EF4-FFF2-40B4-BE49-F238E27FC236}">
                <a16:creationId xmlns:a16="http://schemas.microsoft.com/office/drawing/2014/main" id="{8971E9E1-3201-4CD3-970B-2DDEB66BEF87}"/>
              </a:ext>
            </a:extLst>
          </p:cNvPr>
          <p:cNvSpPr/>
          <p:nvPr/>
        </p:nvSpPr>
        <p:spPr>
          <a:xfrm>
            <a:off x="3811280" y="1638521"/>
            <a:ext cx="4844374" cy="231940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800" dirty="0"/>
              <a:t>• Sound recordings, films, broadcast material</a:t>
            </a:r>
          </a:p>
          <a:p>
            <a:r>
              <a:rPr lang="en-IE" sz="1800" dirty="0"/>
              <a:t>• Typographical setting of published works</a:t>
            </a:r>
          </a:p>
          <a:p>
            <a:r>
              <a:rPr lang="en-IE" sz="1800" dirty="0"/>
              <a:t>• Table or compilation</a:t>
            </a:r>
          </a:p>
          <a:p>
            <a:r>
              <a:rPr lang="en-IE" sz="1800" dirty="0"/>
              <a:t>• Computer programs</a:t>
            </a:r>
          </a:p>
          <a:p>
            <a:r>
              <a:rPr lang="en-IE" sz="1800" dirty="0"/>
              <a:t>• Designs for computer programs</a:t>
            </a:r>
          </a:p>
          <a:p>
            <a:r>
              <a:rPr lang="en-IE" sz="1800" dirty="0"/>
              <a:t>• Databases</a:t>
            </a:r>
          </a:p>
          <a:p>
            <a:r>
              <a:rPr lang="en-IE" sz="1800" dirty="0"/>
              <a:t>• Dance, mime works</a:t>
            </a:r>
          </a:p>
          <a:p>
            <a:r>
              <a:rPr lang="en-IE" sz="1800" dirty="0"/>
              <a:t>• Teaching and learning materials</a:t>
            </a:r>
          </a:p>
        </p:txBody>
      </p:sp>
    </p:spTree>
    <p:extLst>
      <p:ext uri="{BB962C8B-B14F-4D97-AF65-F5344CB8AC3E}">
        <p14:creationId xmlns:p14="http://schemas.microsoft.com/office/powerpoint/2010/main" val="3993819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Is it OK to show a YouTube video in class?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36905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IE" dirty="0"/>
              <a:t>Copyright</a:t>
            </a:r>
            <a:endParaRPr dirty="0"/>
          </a:p>
        </p:txBody>
      </p:sp>
      <p:sp>
        <p:nvSpPr>
          <p:cNvPr id="4" name="Text Placeholder 3">
            <a:extLst>
              <a:ext uri="{FF2B5EF4-FFF2-40B4-BE49-F238E27FC236}">
                <a16:creationId xmlns:a16="http://schemas.microsoft.com/office/drawing/2014/main" id="{C9E6BDCB-C50F-4321-BB94-894C393AC5E8}"/>
              </a:ext>
            </a:extLst>
          </p:cNvPr>
          <p:cNvSpPr>
            <a:spLocks noGrp="1"/>
          </p:cNvSpPr>
          <p:nvPr>
            <p:ph type="body" idx="1"/>
          </p:nvPr>
        </p:nvSpPr>
        <p:spPr/>
        <p:txBody>
          <a:bodyPr/>
          <a:lstStyle/>
          <a:p>
            <a:r>
              <a:rPr lang="en-US" sz="1800" b="1" u="sng" dirty="0"/>
              <a:t>YES</a:t>
            </a:r>
          </a:p>
          <a:p>
            <a:r>
              <a:rPr lang="en-US" sz="1800" dirty="0"/>
              <a:t>Fair dealing?</a:t>
            </a:r>
          </a:p>
          <a:p>
            <a:r>
              <a:rPr lang="en-US" sz="1800" dirty="0"/>
              <a:t>Use of the performer’s official channel</a:t>
            </a:r>
          </a:p>
          <a:p>
            <a:r>
              <a:rPr lang="en-US" sz="1800" dirty="0"/>
              <a:t>Quoting from a work?</a:t>
            </a:r>
          </a:p>
          <a:p>
            <a:r>
              <a:rPr lang="en-US" sz="1800" dirty="0"/>
              <a:t>Would be better if I acknowledged the author, copyright holder, source of work</a:t>
            </a:r>
          </a:p>
        </p:txBody>
      </p:sp>
      <p:sp>
        <p:nvSpPr>
          <p:cNvPr id="5" name="Text Placeholder 4">
            <a:extLst>
              <a:ext uri="{FF2B5EF4-FFF2-40B4-BE49-F238E27FC236}">
                <a16:creationId xmlns:a16="http://schemas.microsoft.com/office/drawing/2014/main" id="{695BB19A-E6DF-43DC-86FF-F19891358267}"/>
              </a:ext>
            </a:extLst>
          </p:cNvPr>
          <p:cNvSpPr>
            <a:spLocks noGrp="1"/>
          </p:cNvSpPr>
          <p:nvPr>
            <p:ph type="body" idx="2"/>
          </p:nvPr>
        </p:nvSpPr>
        <p:spPr>
          <a:xfrm>
            <a:off x="4441371" y="1152475"/>
            <a:ext cx="4390929" cy="3416400"/>
          </a:xfrm>
        </p:spPr>
        <p:txBody>
          <a:bodyPr/>
          <a:lstStyle/>
          <a:p>
            <a:r>
              <a:rPr lang="en-US" sz="1800" b="1" u="sng" dirty="0"/>
              <a:t>NO</a:t>
            </a:r>
          </a:p>
          <a:p>
            <a:r>
              <a:rPr lang="en-US" sz="1800" dirty="0"/>
              <a:t>If I embedded the video into my slides/content (especially if I make this available online e.g. via </a:t>
            </a:r>
            <a:r>
              <a:rPr lang="en-US" sz="1800" dirty="0" err="1"/>
              <a:t>webcourses</a:t>
            </a:r>
            <a:r>
              <a:rPr lang="en-US" sz="1800" dirty="0"/>
              <a:t>)</a:t>
            </a:r>
          </a:p>
          <a:p>
            <a:r>
              <a:rPr lang="en-US" sz="1800" dirty="0"/>
              <a:t>If I embed from unapproved channel</a:t>
            </a:r>
          </a:p>
          <a:p>
            <a:r>
              <a:rPr lang="en-US" sz="1800" dirty="0"/>
              <a:t>If I extracted clips from the video and circulated them later via email</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6" name="Rectangle: Rounded Corners 5">
            <a:extLst>
              <a:ext uri="{FF2B5EF4-FFF2-40B4-BE49-F238E27FC236}">
                <a16:creationId xmlns:a16="http://schemas.microsoft.com/office/drawing/2014/main" id="{C60D39F6-83F4-4113-B3A1-4E7AE8EDF4AB}"/>
              </a:ext>
            </a:extLst>
          </p:cNvPr>
          <p:cNvSpPr/>
          <p:nvPr/>
        </p:nvSpPr>
        <p:spPr>
          <a:xfrm>
            <a:off x="311700" y="1064050"/>
            <a:ext cx="4017943" cy="3279875"/>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36DDDE1B-003E-478F-964A-7D2C63876B4B}"/>
              </a:ext>
            </a:extLst>
          </p:cNvPr>
          <p:cNvSpPr/>
          <p:nvPr/>
        </p:nvSpPr>
        <p:spPr>
          <a:xfrm>
            <a:off x="4459414" y="1038387"/>
            <a:ext cx="4572758" cy="3279875"/>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7112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Tree>
    <p:extLst>
      <p:ext uri="{BB962C8B-B14F-4D97-AF65-F5344CB8AC3E}">
        <p14:creationId xmlns:p14="http://schemas.microsoft.com/office/powerpoint/2010/main" val="239380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7023195" y="977250"/>
            <a:ext cx="2120805"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1945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1007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Copyright is a legal right that grants the creator of an original work exclusive rights for its use and distribution. </a:t>
            </a:r>
          </a:p>
          <a:p>
            <a:endParaRPr lang="en-US" sz="2400" dirty="0"/>
          </a:p>
          <a:p>
            <a:r>
              <a:rPr lang="en-US" sz="2400" dirty="0"/>
              <a:t>This is usually only for a limited time. The exclusive rights are not absolute but limited by limitations and exceptions to copyright law, including fair use. </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145487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id="{524739CD-C6BB-4DBC-A937-E4C708B712D3}"/>
              </a:ext>
            </a:extLst>
          </p:cNvPr>
          <p:cNvSpPr/>
          <p:nvPr/>
        </p:nvSpPr>
        <p:spPr>
          <a:xfrm>
            <a:off x="2202690" y="2111041"/>
            <a:ext cx="3276026" cy="2015285"/>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9849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 name="Group 11">
            <a:extLst>
              <a:ext uri="{FF2B5EF4-FFF2-40B4-BE49-F238E27FC236}">
                <a16:creationId xmlns:a16="http://schemas.microsoft.com/office/drawing/2014/main" id="{CF066E99-DFD8-4BD9-9EE5-9F71EFD52F2C}"/>
              </a:ext>
            </a:extLst>
          </p:cNvPr>
          <p:cNvGrpSpPr/>
          <p:nvPr/>
        </p:nvGrpSpPr>
        <p:grpSpPr>
          <a:xfrm>
            <a:off x="1214072" y="-230521"/>
            <a:ext cx="6823421" cy="6134729"/>
            <a:chOff x="1214072" y="-230521"/>
            <a:chExt cx="6823421" cy="6134729"/>
          </a:xfrm>
        </p:grpSpPr>
        <p:pic>
          <p:nvPicPr>
            <p:cNvPr id="18" name="Picture 17">
              <a:extLst>
                <a:ext uri="{FF2B5EF4-FFF2-40B4-BE49-F238E27FC236}">
                  <a16:creationId xmlns:a16="http://schemas.microsoft.com/office/drawing/2014/main" id="{7F17A87A-7AC6-4DD4-8BA2-154F554CA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072" y="3258029"/>
              <a:ext cx="6723529" cy="2646179"/>
            </a:xfrm>
            <a:prstGeom prst="rect">
              <a:avLst/>
            </a:prstGeom>
          </p:spPr>
        </p:pic>
        <p:pic>
          <p:nvPicPr>
            <p:cNvPr id="17" name="Picture 16">
              <a:extLst>
                <a:ext uri="{FF2B5EF4-FFF2-40B4-BE49-F238E27FC236}">
                  <a16:creationId xmlns:a16="http://schemas.microsoft.com/office/drawing/2014/main" id="{203F81BB-E284-443C-B547-76853F8D8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964" y="-230521"/>
              <a:ext cx="6723529" cy="3765176"/>
            </a:xfrm>
            <a:prstGeom prst="rect">
              <a:avLst/>
            </a:prstGeom>
          </p:spPr>
        </p:pic>
      </p:grpSp>
      <p:sp>
        <p:nvSpPr>
          <p:cNvPr id="5" name="Rectangle 4">
            <a:extLst>
              <a:ext uri="{FF2B5EF4-FFF2-40B4-BE49-F238E27FC236}">
                <a16:creationId xmlns:a16="http://schemas.microsoft.com/office/drawing/2014/main" id="{24B8FC1C-2775-4EE4-93AF-612ADDAD958C}"/>
              </a:ext>
            </a:extLst>
          </p:cNvPr>
          <p:cNvSpPr/>
          <p:nvPr/>
        </p:nvSpPr>
        <p:spPr>
          <a:xfrm>
            <a:off x="-13648" y="144736"/>
            <a:ext cx="9157648" cy="832514"/>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IE" sz="2800" b="1" dirty="0">
                <a:solidFill>
                  <a:schemeClr val="tx1"/>
                </a:solidFill>
              </a:rPr>
              <a:t>         DAMIAN’S TIMES      </a:t>
            </a:r>
            <a:r>
              <a:rPr lang="en-IE" sz="1400" b="1" dirty="0">
                <a:solidFill>
                  <a:schemeClr val="tx1"/>
                </a:solidFill>
              </a:rPr>
              <a:t>Wed. 6 Jun 2021</a:t>
            </a:r>
            <a:endParaRPr lang="en-IE" sz="2800" b="1" dirty="0">
              <a:solidFill>
                <a:schemeClr val="tx1"/>
              </a:solidFill>
            </a:endParaRPr>
          </a:p>
        </p:txBody>
      </p:sp>
      <p:sp>
        <p:nvSpPr>
          <p:cNvPr id="6" name="Rectangle 5">
            <a:extLst>
              <a:ext uri="{FF2B5EF4-FFF2-40B4-BE49-F238E27FC236}">
                <a16:creationId xmlns:a16="http://schemas.microsoft.com/office/drawing/2014/main" id="{56BAD11F-63AA-45B7-B736-523E2625C3AF}"/>
              </a:ext>
            </a:extLst>
          </p:cNvPr>
          <p:cNvSpPr/>
          <p:nvPr/>
        </p:nvSpPr>
        <p:spPr>
          <a:xfrm>
            <a:off x="0" y="977250"/>
            <a:ext cx="2182266"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id="{4B12ADAD-6A06-4075-958C-DE0C2299153B}"/>
              </a:ext>
            </a:extLst>
          </p:cNvPr>
          <p:cNvSpPr/>
          <p:nvPr/>
        </p:nvSpPr>
        <p:spPr>
          <a:xfrm>
            <a:off x="5478716" y="1017174"/>
            <a:ext cx="3665284" cy="4166250"/>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4333A67A-B9DF-449E-880D-AFC59E68101E}"/>
              </a:ext>
            </a:extLst>
          </p:cNvPr>
          <p:cNvSpPr/>
          <p:nvPr/>
        </p:nvSpPr>
        <p:spPr>
          <a:xfrm>
            <a:off x="2182266" y="1017174"/>
            <a:ext cx="3296450" cy="416625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2000" b="1" u="sng" dirty="0">
                <a:solidFill>
                  <a:srgbClr val="0070C0"/>
                </a:solidFill>
              </a:rPr>
              <a:t>http://www.irishtimes.com/news/ireland/irish-news/facebook-award-is-a-wake-up-call-for-online-users-1.2689600</a:t>
            </a:r>
          </a:p>
        </p:txBody>
      </p:sp>
    </p:spTree>
    <p:extLst>
      <p:ext uri="{BB962C8B-B14F-4D97-AF65-F5344CB8AC3E}">
        <p14:creationId xmlns:p14="http://schemas.microsoft.com/office/powerpoint/2010/main" val="296001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12" name="Oval 11">
            <a:extLst>
              <a:ext uri="{FF2B5EF4-FFF2-40B4-BE49-F238E27FC236}">
                <a16:creationId xmlns:a16="http://schemas.microsoft.com/office/drawing/2014/main" id="{2A96F6D3-81F0-4E11-B06B-761391B0E82A}"/>
              </a:ext>
            </a:extLst>
          </p:cNvPr>
          <p:cNvSpPr/>
          <p:nvPr/>
        </p:nvSpPr>
        <p:spPr>
          <a:xfrm>
            <a:off x="691463" y="526456"/>
            <a:ext cx="7760874" cy="3211150"/>
          </a:xfrm>
          <a:prstGeom prst="ellipse">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3600" dirty="0"/>
              <a:t>2012: The year Irish newspapers tried to destroy the web</a:t>
            </a:r>
          </a:p>
        </p:txBody>
      </p:sp>
    </p:spTree>
    <p:extLst>
      <p:ext uri="{BB962C8B-B14F-4D97-AF65-F5344CB8AC3E}">
        <p14:creationId xmlns:p14="http://schemas.microsoft.com/office/powerpoint/2010/main" val="284514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National Newspapers of Ireland / </a:t>
            </a:r>
            <a:br>
              <a:rPr lang="en-US" dirty="0"/>
            </a:br>
            <a:r>
              <a:rPr lang="en-US" dirty="0"/>
              <a:t>Newspaper Licensing Ireland</a:t>
            </a:r>
            <a:endParaRPr dirty="0"/>
          </a:p>
        </p:txBody>
      </p:sp>
      <p:sp>
        <p:nvSpPr>
          <p:cNvPr id="4" name="Text Placeholder 3">
            <a:extLst>
              <a:ext uri="{FF2B5EF4-FFF2-40B4-BE49-F238E27FC236}">
                <a16:creationId xmlns:a16="http://schemas.microsoft.com/office/drawing/2014/main" id="{80362ACF-CD96-407E-97CF-C23895737DA7}"/>
              </a:ext>
            </a:extLst>
          </p:cNvPr>
          <p:cNvSpPr>
            <a:spLocks noGrp="1"/>
          </p:cNvSpPr>
          <p:nvPr>
            <p:ph type="body" idx="1"/>
          </p:nvPr>
        </p:nvSpPr>
        <p:spPr/>
        <p:txBody>
          <a:bodyPr/>
          <a:lstStyle/>
          <a:p>
            <a:endParaRPr lang="en-IE" dirty="0"/>
          </a:p>
          <a:p>
            <a:r>
              <a:rPr lang="en-IE" sz="1800" dirty="0"/>
              <a:t>Irish Independent</a:t>
            </a:r>
          </a:p>
          <a:p>
            <a:r>
              <a:rPr lang="en-IE" sz="1800" dirty="0"/>
              <a:t>Irish Examiner</a:t>
            </a:r>
          </a:p>
          <a:p>
            <a:r>
              <a:rPr lang="en-IE" sz="1800" dirty="0"/>
              <a:t>The Irish Time</a:t>
            </a:r>
          </a:p>
          <a:p>
            <a:r>
              <a:rPr lang="en-IE" sz="1800" dirty="0"/>
              <a:t>Irish Daily Star</a:t>
            </a:r>
          </a:p>
          <a:p>
            <a:r>
              <a:rPr lang="en-IE" sz="1800" dirty="0"/>
              <a:t>Evening Herald</a:t>
            </a:r>
          </a:p>
          <a:p>
            <a:r>
              <a:rPr lang="en-IE" sz="1800" dirty="0"/>
              <a:t>The Sunday Independent</a:t>
            </a:r>
          </a:p>
          <a:p>
            <a:r>
              <a:rPr lang="en-IE" sz="1800" dirty="0"/>
              <a:t>Sunday World</a:t>
            </a:r>
          </a:p>
          <a:p>
            <a:r>
              <a:rPr lang="en-IE" sz="1800" dirty="0"/>
              <a:t>The Sunday Business Post</a:t>
            </a:r>
          </a:p>
        </p:txBody>
      </p:sp>
      <p:sp>
        <p:nvSpPr>
          <p:cNvPr id="5" name="Text Placeholder 4">
            <a:extLst>
              <a:ext uri="{FF2B5EF4-FFF2-40B4-BE49-F238E27FC236}">
                <a16:creationId xmlns:a16="http://schemas.microsoft.com/office/drawing/2014/main" id="{20268A8B-EF73-4E0F-BF33-3910B9CD482D}"/>
              </a:ext>
            </a:extLst>
          </p:cNvPr>
          <p:cNvSpPr>
            <a:spLocks noGrp="1"/>
          </p:cNvSpPr>
          <p:nvPr>
            <p:ph type="body" idx="2"/>
          </p:nvPr>
        </p:nvSpPr>
        <p:spPr/>
        <p:txBody>
          <a:bodyPr/>
          <a:lstStyle/>
          <a:p>
            <a:endParaRPr lang="en-US" dirty="0"/>
          </a:p>
          <a:p>
            <a:r>
              <a:rPr lang="en-US" sz="1800" dirty="0"/>
              <a:t>Irish Mail on Sunday</a:t>
            </a:r>
          </a:p>
          <a:p>
            <a:r>
              <a:rPr lang="en-US" sz="1800" dirty="0"/>
              <a:t>Irish Farmers Journal</a:t>
            </a:r>
          </a:p>
          <a:p>
            <a:r>
              <a:rPr lang="en-US" sz="1800" dirty="0"/>
              <a:t>Irish Daily Mail</a:t>
            </a:r>
          </a:p>
          <a:p>
            <a:r>
              <a:rPr lang="en-US" sz="1800" dirty="0"/>
              <a:t>Irish Daily Mirror</a:t>
            </a:r>
          </a:p>
          <a:p>
            <a:r>
              <a:rPr lang="en-US" sz="1800" dirty="0"/>
              <a:t>Irish Sun</a:t>
            </a:r>
          </a:p>
          <a:p>
            <a:r>
              <a:rPr lang="en-US" sz="1800" dirty="0"/>
              <a:t>Irish Sunday Mirror</a:t>
            </a:r>
          </a:p>
          <a:p>
            <a:r>
              <a:rPr lang="en-US" sz="1800" dirty="0"/>
              <a:t>The Sunday Times</a:t>
            </a:r>
          </a:p>
          <a:p>
            <a:r>
              <a:rPr lang="en-US" sz="1800" dirty="0"/>
              <a:t>Irish Sun Sunday</a:t>
            </a:r>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3" name="Picture 12">
            <a:extLst>
              <a:ext uri="{FF2B5EF4-FFF2-40B4-BE49-F238E27FC236}">
                <a16:creationId xmlns:a16="http://schemas.microsoft.com/office/drawing/2014/main" id="{EB372C96-5A09-4B1D-AAB4-D3FB20BE35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437" y="2559263"/>
            <a:ext cx="1373127" cy="1346203"/>
          </a:xfrm>
          <a:prstGeom prst="rect">
            <a:avLst/>
          </a:prstGeom>
        </p:spPr>
      </p:pic>
      <p:pic>
        <p:nvPicPr>
          <p:cNvPr id="14" name="Picture 13">
            <a:extLst>
              <a:ext uri="{FF2B5EF4-FFF2-40B4-BE49-F238E27FC236}">
                <a16:creationId xmlns:a16="http://schemas.microsoft.com/office/drawing/2014/main" id="{8AC9259E-9FD4-43A5-96C8-32A2FEFFF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365" y="1476876"/>
            <a:ext cx="1749263" cy="1165400"/>
          </a:xfrm>
          <a:prstGeom prst="rect">
            <a:avLst/>
          </a:prstGeom>
        </p:spPr>
      </p:pic>
    </p:spTree>
    <p:extLst>
      <p:ext uri="{BB962C8B-B14F-4D97-AF65-F5344CB8AC3E}">
        <p14:creationId xmlns:p14="http://schemas.microsoft.com/office/powerpoint/2010/main" val="304626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The Bill</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graphicFrame>
        <p:nvGraphicFramePr>
          <p:cNvPr id="15" name="Table 14">
            <a:extLst>
              <a:ext uri="{FF2B5EF4-FFF2-40B4-BE49-F238E27FC236}">
                <a16:creationId xmlns:a16="http://schemas.microsoft.com/office/drawing/2014/main" id="{A28FB824-9284-4F3C-BE2C-14828EE102AE}"/>
              </a:ext>
            </a:extLst>
          </p:cNvPr>
          <p:cNvGraphicFramePr>
            <a:graphicFrameLocks noGrp="1"/>
          </p:cNvGraphicFramePr>
          <p:nvPr>
            <p:extLst>
              <p:ext uri="{D42A27DB-BD31-4B8C-83A1-F6EECF244321}">
                <p14:modId xmlns:p14="http://schemas.microsoft.com/office/powerpoint/2010/main" val="1195350773"/>
              </p:ext>
            </p:extLst>
          </p:nvPr>
        </p:nvGraphicFramePr>
        <p:xfrm>
          <a:off x="1529122" y="916335"/>
          <a:ext cx="6090777" cy="3139440"/>
        </p:xfrm>
        <a:graphic>
          <a:graphicData uri="http://schemas.openxmlformats.org/drawingml/2006/table">
            <a:tbl>
              <a:tblPr firstRow="1" bandRow="1">
                <a:tableStyleId>{7DF18680-E054-41AD-8BC1-D1AEF772440D}</a:tableStyleId>
              </a:tblPr>
              <a:tblGrid>
                <a:gridCol w="2009047">
                  <a:extLst>
                    <a:ext uri="{9D8B030D-6E8A-4147-A177-3AD203B41FA5}">
                      <a16:colId xmlns:a16="http://schemas.microsoft.com/office/drawing/2014/main" val="20000"/>
                    </a:ext>
                  </a:extLst>
                </a:gridCol>
                <a:gridCol w="4081730">
                  <a:extLst>
                    <a:ext uri="{9D8B030D-6E8A-4147-A177-3AD203B41FA5}">
                      <a16:colId xmlns:a16="http://schemas.microsoft.com/office/drawing/2014/main" val="20001"/>
                    </a:ext>
                  </a:extLst>
                </a:gridCol>
              </a:tblGrid>
              <a:tr h="376118">
                <a:tc>
                  <a:txBody>
                    <a:bodyPr/>
                    <a:lstStyle/>
                    <a:p>
                      <a:pPr algn="ctr"/>
                      <a:r>
                        <a:rPr lang="en-IE" sz="2000" dirty="0"/>
                        <a:t>#</a:t>
                      </a:r>
                      <a:r>
                        <a:rPr lang="en-IE" sz="2000" baseline="0" dirty="0"/>
                        <a:t> of Links</a:t>
                      </a:r>
                      <a:endParaRPr lang="en-IE" sz="2000" dirty="0"/>
                    </a:p>
                  </a:txBody>
                  <a:tcPr/>
                </a:tc>
                <a:tc>
                  <a:txBody>
                    <a:bodyPr/>
                    <a:lstStyle/>
                    <a:p>
                      <a:pPr algn="ctr"/>
                      <a:r>
                        <a:rPr lang="en-IE" sz="2000" dirty="0"/>
                        <a:t>Cost</a:t>
                      </a:r>
                    </a:p>
                  </a:txBody>
                  <a:tcPr/>
                </a:tc>
                <a:extLst>
                  <a:ext uri="{0D108BD9-81ED-4DB2-BD59-A6C34878D82A}">
                    <a16:rowId xmlns:a16="http://schemas.microsoft.com/office/drawing/2014/main" val="10000"/>
                  </a:ext>
                </a:extLst>
              </a:tr>
              <a:tr h="433982">
                <a:tc>
                  <a:txBody>
                    <a:bodyPr/>
                    <a:lstStyle/>
                    <a:p>
                      <a:pPr algn="ctr"/>
                      <a:r>
                        <a:rPr lang="en-IE" sz="2400" dirty="0"/>
                        <a:t>1-5</a:t>
                      </a:r>
                    </a:p>
                  </a:txBody>
                  <a:tcPr/>
                </a:tc>
                <a:tc>
                  <a:txBody>
                    <a:bodyPr/>
                    <a:lstStyle/>
                    <a:p>
                      <a:pPr algn="ctr"/>
                      <a:r>
                        <a:rPr lang="en-IE" sz="2400" dirty="0"/>
                        <a:t>€300.00</a:t>
                      </a:r>
                    </a:p>
                  </a:txBody>
                  <a:tcPr/>
                </a:tc>
                <a:extLst>
                  <a:ext uri="{0D108BD9-81ED-4DB2-BD59-A6C34878D82A}">
                    <a16:rowId xmlns:a16="http://schemas.microsoft.com/office/drawing/2014/main" val="10001"/>
                  </a:ext>
                </a:extLst>
              </a:tr>
              <a:tr h="433982">
                <a:tc>
                  <a:txBody>
                    <a:bodyPr/>
                    <a:lstStyle/>
                    <a:p>
                      <a:pPr algn="ctr"/>
                      <a:r>
                        <a:rPr lang="en-IE" sz="2400" dirty="0"/>
                        <a:t>6-10</a:t>
                      </a:r>
                    </a:p>
                  </a:txBody>
                  <a:tcPr/>
                </a:tc>
                <a:tc>
                  <a:txBody>
                    <a:bodyPr/>
                    <a:lstStyle/>
                    <a:p>
                      <a:pPr algn="ctr"/>
                      <a:r>
                        <a:rPr lang="en-IE" sz="2400" dirty="0"/>
                        <a:t>€500.00</a:t>
                      </a:r>
                    </a:p>
                  </a:txBody>
                  <a:tcPr/>
                </a:tc>
                <a:extLst>
                  <a:ext uri="{0D108BD9-81ED-4DB2-BD59-A6C34878D82A}">
                    <a16:rowId xmlns:a16="http://schemas.microsoft.com/office/drawing/2014/main" val="10002"/>
                  </a:ext>
                </a:extLst>
              </a:tr>
              <a:tr h="433982">
                <a:tc>
                  <a:txBody>
                    <a:bodyPr/>
                    <a:lstStyle/>
                    <a:p>
                      <a:pPr algn="ctr"/>
                      <a:r>
                        <a:rPr lang="en-IE" sz="2400" dirty="0"/>
                        <a:t>11-15</a:t>
                      </a:r>
                    </a:p>
                  </a:txBody>
                  <a:tcPr/>
                </a:tc>
                <a:tc>
                  <a:txBody>
                    <a:bodyPr/>
                    <a:lstStyle/>
                    <a:p>
                      <a:pPr algn="ctr"/>
                      <a:r>
                        <a:rPr lang="en-IE" sz="2400" dirty="0"/>
                        <a:t>€700.00</a:t>
                      </a:r>
                    </a:p>
                  </a:txBody>
                  <a:tcPr/>
                </a:tc>
                <a:extLst>
                  <a:ext uri="{0D108BD9-81ED-4DB2-BD59-A6C34878D82A}">
                    <a16:rowId xmlns:a16="http://schemas.microsoft.com/office/drawing/2014/main" val="10003"/>
                  </a:ext>
                </a:extLst>
              </a:tr>
              <a:tr h="433982">
                <a:tc>
                  <a:txBody>
                    <a:bodyPr/>
                    <a:lstStyle/>
                    <a:p>
                      <a:pPr algn="ctr"/>
                      <a:r>
                        <a:rPr lang="en-IE" sz="2400" dirty="0"/>
                        <a:t>16-25</a:t>
                      </a:r>
                    </a:p>
                  </a:txBody>
                  <a:tcPr/>
                </a:tc>
                <a:tc>
                  <a:txBody>
                    <a:bodyPr/>
                    <a:lstStyle/>
                    <a:p>
                      <a:pPr algn="ctr"/>
                      <a:r>
                        <a:rPr lang="en-IE" sz="2400" dirty="0"/>
                        <a:t>€950.00</a:t>
                      </a:r>
                    </a:p>
                  </a:txBody>
                  <a:tcPr/>
                </a:tc>
                <a:extLst>
                  <a:ext uri="{0D108BD9-81ED-4DB2-BD59-A6C34878D82A}">
                    <a16:rowId xmlns:a16="http://schemas.microsoft.com/office/drawing/2014/main" val="10004"/>
                  </a:ext>
                </a:extLst>
              </a:tr>
              <a:tr h="433982">
                <a:tc>
                  <a:txBody>
                    <a:bodyPr/>
                    <a:lstStyle/>
                    <a:p>
                      <a:pPr algn="ctr"/>
                      <a:r>
                        <a:rPr lang="en-IE" sz="2400" dirty="0"/>
                        <a:t>26-50</a:t>
                      </a:r>
                    </a:p>
                  </a:txBody>
                  <a:tcPr/>
                </a:tc>
                <a:tc>
                  <a:txBody>
                    <a:bodyPr/>
                    <a:lstStyle/>
                    <a:p>
                      <a:pPr algn="ctr"/>
                      <a:r>
                        <a:rPr lang="en-IE" sz="2400" dirty="0"/>
                        <a:t>€1,350.00</a:t>
                      </a:r>
                    </a:p>
                  </a:txBody>
                  <a:tcPr/>
                </a:tc>
                <a:extLst>
                  <a:ext uri="{0D108BD9-81ED-4DB2-BD59-A6C34878D82A}">
                    <a16:rowId xmlns:a16="http://schemas.microsoft.com/office/drawing/2014/main" val="10005"/>
                  </a:ext>
                </a:extLst>
              </a:tr>
              <a:tr h="433982">
                <a:tc>
                  <a:txBody>
                    <a:bodyPr/>
                    <a:lstStyle/>
                    <a:p>
                      <a:pPr algn="ctr"/>
                      <a:r>
                        <a:rPr lang="en-IE" sz="2400" dirty="0"/>
                        <a:t>50+</a:t>
                      </a:r>
                    </a:p>
                  </a:txBody>
                  <a:tcPr/>
                </a:tc>
                <a:tc>
                  <a:txBody>
                    <a:bodyPr/>
                    <a:lstStyle/>
                    <a:p>
                      <a:pPr algn="ctr"/>
                      <a:r>
                        <a:rPr lang="en-IE" sz="2400" dirty="0"/>
                        <a:t>Negotiable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72025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Threat</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IE" sz="2400" dirty="0"/>
              <a:t>They told Women’s Aid “</a:t>
            </a:r>
            <a:r>
              <a:rPr lang="en-IE" sz="2400" i="1" dirty="0"/>
              <a:t>a licence is required to link directly to an online article even without uploading any of the content directly onto your own website</a:t>
            </a:r>
            <a:r>
              <a:rPr lang="en-IE" sz="2400" dirty="0"/>
              <a:t>.”</a:t>
            </a:r>
            <a:br>
              <a:rPr lang="en-IE" sz="2400" dirty="0"/>
            </a:br>
            <a:endParaRPr lang="en-IE" sz="24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8" name="Picture 7">
            <a:extLst>
              <a:ext uri="{FF2B5EF4-FFF2-40B4-BE49-F238E27FC236}">
                <a16:creationId xmlns:a16="http://schemas.microsoft.com/office/drawing/2014/main" id="{1EE528BE-F7D8-4D22-AC87-B1A802628E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616" y="2551773"/>
            <a:ext cx="3073695" cy="1441221"/>
          </a:xfrm>
          <a:prstGeom prst="rect">
            <a:avLst/>
          </a:prstGeom>
        </p:spPr>
      </p:pic>
    </p:spTree>
    <p:extLst>
      <p:ext uri="{BB962C8B-B14F-4D97-AF65-F5344CB8AC3E}">
        <p14:creationId xmlns:p14="http://schemas.microsoft.com/office/powerpoint/2010/main" val="345505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13" name="Picture 12">
            <a:extLst>
              <a:ext uri="{FF2B5EF4-FFF2-40B4-BE49-F238E27FC236}">
                <a16:creationId xmlns:a16="http://schemas.microsoft.com/office/drawing/2014/main" id="{60732DCF-E8C3-4481-86D8-57C3BF20E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291" y="144075"/>
            <a:ext cx="6349217" cy="3841924"/>
          </a:xfrm>
          <a:prstGeom prst="rect">
            <a:avLst/>
          </a:prstGeom>
        </p:spPr>
      </p:pic>
    </p:spTree>
    <p:extLst>
      <p:ext uri="{BB962C8B-B14F-4D97-AF65-F5344CB8AC3E}">
        <p14:creationId xmlns:p14="http://schemas.microsoft.com/office/powerpoint/2010/main" val="157423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Coverage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IE" sz="2400" dirty="0"/>
              <a:t>This story was covered: </a:t>
            </a:r>
          </a:p>
          <a:p>
            <a:pPr lvl="1" fontAlgn="base">
              <a:spcBef>
                <a:spcPts val="600"/>
              </a:spcBef>
            </a:pPr>
            <a:r>
              <a:rPr lang="en-IE" sz="2000" dirty="0"/>
              <a:t>in the New York Observer,</a:t>
            </a:r>
          </a:p>
          <a:p>
            <a:pPr lvl="1" fontAlgn="base">
              <a:spcBef>
                <a:spcPts val="600"/>
              </a:spcBef>
            </a:pPr>
            <a:r>
              <a:rPr lang="en-IE" sz="2000" dirty="0"/>
              <a:t>on </a:t>
            </a:r>
            <a:r>
              <a:rPr lang="en-IE" sz="2000" dirty="0" err="1"/>
              <a:t>Techcrunch</a:t>
            </a:r>
            <a:r>
              <a:rPr lang="en-IE" sz="2000" dirty="0"/>
              <a:t>, </a:t>
            </a:r>
          </a:p>
          <a:p>
            <a:pPr lvl="1" fontAlgn="base">
              <a:spcBef>
                <a:spcPts val="600"/>
              </a:spcBef>
            </a:pPr>
            <a:r>
              <a:rPr lang="en-IE" sz="2000" dirty="0"/>
              <a:t>on </a:t>
            </a:r>
            <a:r>
              <a:rPr lang="en-IE" sz="2000" dirty="0" err="1"/>
              <a:t>Techdirt</a:t>
            </a:r>
            <a:endParaRPr lang="en-IE" sz="2000" dirty="0"/>
          </a:p>
          <a:p>
            <a:pPr lvl="1" fontAlgn="base">
              <a:spcBef>
                <a:spcPts val="600"/>
              </a:spcBef>
            </a:pPr>
            <a:r>
              <a:rPr lang="en-IE" sz="2000" dirty="0"/>
              <a:t>on Broadsheet.ie. </a:t>
            </a:r>
            <a:endParaRPr lang="en-IE" sz="1200" dirty="0"/>
          </a:p>
          <a:p>
            <a:pPr fontAlgn="base"/>
            <a:r>
              <a:rPr lang="en-IE" sz="2400" dirty="0"/>
              <a:t>But, apparently, it wasn’t a story that Irish newspapers felt was newsworthy.</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972191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The Response</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pPr fontAlgn="base"/>
            <a:r>
              <a:rPr lang="en-US" sz="2000" dirty="0"/>
              <a:t>The  Copyright Review Committee of the Department of Justice and Equality reply to NLI pointed out that the terms and conditions of the NLI's member newspaper websites in many cases explicitly grant permission to produce weblinks to articles and that some NLI member websites included up to 300 sharing buttons that permit and encourage easy creation of weblinks for use on social media.</a:t>
            </a:r>
            <a:br>
              <a:rPr lang="en-US" sz="2000" dirty="0"/>
            </a:br>
            <a:endParaRPr lang="en-US" sz="2000" dirty="0"/>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8" name="Picture 7">
            <a:extLst>
              <a:ext uri="{FF2B5EF4-FFF2-40B4-BE49-F238E27FC236}">
                <a16:creationId xmlns:a16="http://schemas.microsoft.com/office/drawing/2014/main" id="{72734C56-CEBC-476D-A22B-19B3775433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0646" y="3408277"/>
            <a:ext cx="3542707" cy="597833"/>
          </a:xfrm>
          <a:prstGeom prst="rect">
            <a:avLst/>
          </a:prstGeom>
        </p:spPr>
      </p:pic>
    </p:spTree>
    <p:extLst>
      <p:ext uri="{BB962C8B-B14F-4D97-AF65-F5344CB8AC3E}">
        <p14:creationId xmlns:p14="http://schemas.microsoft.com/office/powerpoint/2010/main" val="140507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5" name="Picture 14">
            <a:extLst>
              <a:ext uri="{FF2B5EF4-FFF2-40B4-BE49-F238E27FC236}">
                <a16:creationId xmlns:a16="http://schemas.microsoft.com/office/drawing/2014/main" id="{0935C5F4-5959-4FD3-BBA2-B53915B47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31" y="3373291"/>
            <a:ext cx="7105624" cy="3178284"/>
          </a:xfrm>
          <a:prstGeom prst="rect">
            <a:avLst/>
          </a:prstGeom>
        </p:spPr>
      </p:pic>
      <p:pic>
        <p:nvPicPr>
          <p:cNvPr id="13" name="Picture 12">
            <a:extLst>
              <a:ext uri="{FF2B5EF4-FFF2-40B4-BE49-F238E27FC236}">
                <a16:creationId xmlns:a16="http://schemas.microsoft.com/office/drawing/2014/main" id="{6FAAC025-7E88-4529-BCC7-7A796D74F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72" y="0"/>
            <a:ext cx="7192255" cy="3706697"/>
          </a:xfrm>
          <a:prstGeom prst="rect">
            <a:avLst/>
          </a:prstGeom>
        </p:spPr>
      </p:pic>
    </p:spTree>
    <p:extLst>
      <p:ext uri="{BB962C8B-B14F-4D97-AF65-F5344CB8AC3E}">
        <p14:creationId xmlns:p14="http://schemas.microsoft.com/office/powerpoint/2010/main" val="53033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IE" dirty="0"/>
              <a:t>Copyright ©</a:t>
            </a:r>
            <a:endParaRPr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500" y="3545725"/>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3">
            <a:alphaModFix/>
          </a:blip>
          <a:stretch>
            <a:fillRect/>
          </a:stretch>
        </p:blipFill>
        <p:spPr>
          <a:xfrm>
            <a:off x="7454348" y="4246075"/>
            <a:ext cx="1577824" cy="753350"/>
          </a:xfrm>
          <a:prstGeom prst="rect">
            <a:avLst/>
          </a:prstGeom>
          <a:noFill/>
          <a:ln>
            <a:noFill/>
          </a:ln>
        </p:spPr>
      </p:pic>
      <p:sp>
        <p:nvSpPr>
          <p:cNvPr id="131" name="Google Shape;131;p19"/>
          <p:cNvSpPr txBox="1">
            <a:spLocks noGrp="1"/>
          </p:cNvSpPr>
          <p:nvPr>
            <p:ph type="body" idx="1"/>
          </p:nvPr>
        </p:nvSpPr>
        <p:spPr>
          <a:xfrm>
            <a:off x="311700" y="1093955"/>
            <a:ext cx="8520600" cy="3580357"/>
          </a:xfrm>
          <a:prstGeom prst="rect">
            <a:avLst/>
          </a:prstGeom>
        </p:spPr>
        <p:txBody>
          <a:bodyPr spcFirstLastPara="1" wrap="square" lIns="91425" tIns="91425" rIns="91425" bIns="91425" anchor="t" anchorCtr="0">
            <a:noAutofit/>
          </a:bodyPr>
          <a:lstStyle/>
          <a:p>
            <a:r>
              <a:rPr lang="en-US" sz="2400" dirty="0"/>
              <a:t>A major limitation on copyright is that copyright protects only the original expression of ideas, and not the underlying ideas themselves.</a:t>
            </a:r>
          </a:p>
        </p:txBody>
      </p:sp>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Tree>
    <p:extLst>
      <p:ext uri="{BB962C8B-B14F-4D97-AF65-F5344CB8AC3E}">
        <p14:creationId xmlns:p14="http://schemas.microsoft.com/office/powerpoint/2010/main" val="2394624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4" name="Picture 3">
            <a:extLst>
              <a:ext uri="{FF2B5EF4-FFF2-40B4-BE49-F238E27FC236}">
                <a16:creationId xmlns:a16="http://schemas.microsoft.com/office/drawing/2014/main" id="{854B400F-7CC5-49DA-99B1-08B05C469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12574"/>
          </a:xfrm>
          <a:prstGeom prst="rect">
            <a:avLst/>
          </a:prstGeom>
        </p:spPr>
      </p:pic>
      <p:pic>
        <p:nvPicPr>
          <p:cNvPr id="5" name="Picture 4">
            <a:extLst>
              <a:ext uri="{FF2B5EF4-FFF2-40B4-BE49-F238E27FC236}">
                <a16:creationId xmlns:a16="http://schemas.microsoft.com/office/drawing/2014/main" id="{87D54964-58E6-4847-A326-B7FBDF04C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5" y="4250016"/>
            <a:ext cx="9144000" cy="4090032"/>
          </a:xfrm>
          <a:prstGeom prst="rect">
            <a:avLst/>
          </a:prstGeom>
        </p:spPr>
      </p:pic>
      <p:sp>
        <p:nvSpPr>
          <p:cNvPr id="6" name="Rectangle 5">
            <a:extLst>
              <a:ext uri="{FF2B5EF4-FFF2-40B4-BE49-F238E27FC236}">
                <a16:creationId xmlns:a16="http://schemas.microsoft.com/office/drawing/2014/main" id="{89A0271B-1209-4A5A-A057-FE61E937269F}"/>
              </a:ext>
            </a:extLst>
          </p:cNvPr>
          <p:cNvSpPr/>
          <p:nvPr/>
        </p:nvSpPr>
        <p:spPr>
          <a:xfrm>
            <a:off x="0" y="436728"/>
            <a:ext cx="9144000" cy="32754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081C3F5D-642F-4116-83E4-26D8CDFBD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49643"/>
            <a:ext cx="1255594" cy="4496315"/>
          </a:xfrm>
          <a:prstGeom prst="rect">
            <a:avLst/>
          </a:prstGeom>
        </p:spPr>
      </p:pic>
      <p:sp>
        <p:nvSpPr>
          <p:cNvPr id="8" name="Rectangle 7">
            <a:extLst>
              <a:ext uri="{FF2B5EF4-FFF2-40B4-BE49-F238E27FC236}">
                <a16:creationId xmlns:a16="http://schemas.microsoft.com/office/drawing/2014/main" id="{B56F2B02-C8D6-499F-9F4C-FAB8D1E14A94}"/>
              </a:ext>
            </a:extLst>
          </p:cNvPr>
          <p:cNvSpPr/>
          <p:nvPr/>
        </p:nvSpPr>
        <p:spPr>
          <a:xfrm>
            <a:off x="1" y="6045958"/>
            <a:ext cx="1255594" cy="218364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9" name="Picture 8">
            <a:extLst>
              <a:ext uri="{FF2B5EF4-FFF2-40B4-BE49-F238E27FC236}">
                <a16:creationId xmlns:a16="http://schemas.microsoft.com/office/drawing/2014/main" id="{AF132C77-445C-4843-AD5B-091A84C87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2543"/>
            <a:ext cx="9144000" cy="970630"/>
          </a:xfrm>
          <a:prstGeom prst="rect">
            <a:avLst/>
          </a:prstGeom>
        </p:spPr>
      </p:pic>
      <p:sp>
        <p:nvSpPr>
          <p:cNvPr id="10" name="Rectangle 9">
            <a:extLst>
              <a:ext uri="{FF2B5EF4-FFF2-40B4-BE49-F238E27FC236}">
                <a16:creationId xmlns:a16="http://schemas.microsoft.com/office/drawing/2014/main" id="{8A2AA54E-4D7E-4BB5-B434-1884B48FC893}"/>
              </a:ext>
            </a:extLst>
          </p:cNvPr>
          <p:cNvSpPr/>
          <p:nvPr/>
        </p:nvSpPr>
        <p:spPr>
          <a:xfrm>
            <a:off x="5636525" y="1647765"/>
            <a:ext cx="2238233" cy="67468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45969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1" name="Picture 10">
            <a:extLst>
              <a:ext uri="{FF2B5EF4-FFF2-40B4-BE49-F238E27FC236}">
                <a16:creationId xmlns:a16="http://schemas.microsoft.com/office/drawing/2014/main" id="{3B8BBFE8-0300-4BE0-BC3E-FB850A9DB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712574"/>
          </a:xfrm>
          <a:prstGeom prst="rect">
            <a:avLst/>
          </a:prstGeom>
        </p:spPr>
      </p:pic>
      <p:pic>
        <p:nvPicPr>
          <p:cNvPr id="12" name="Picture 11">
            <a:extLst>
              <a:ext uri="{FF2B5EF4-FFF2-40B4-BE49-F238E27FC236}">
                <a16:creationId xmlns:a16="http://schemas.microsoft.com/office/drawing/2014/main" id="{4DA5585A-4928-41F9-B797-9FDC3CEE15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25" y="4250016"/>
            <a:ext cx="9144000" cy="4090032"/>
          </a:xfrm>
          <a:prstGeom prst="rect">
            <a:avLst/>
          </a:prstGeom>
        </p:spPr>
      </p:pic>
      <p:sp>
        <p:nvSpPr>
          <p:cNvPr id="13" name="Rectangle 12">
            <a:extLst>
              <a:ext uri="{FF2B5EF4-FFF2-40B4-BE49-F238E27FC236}">
                <a16:creationId xmlns:a16="http://schemas.microsoft.com/office/drawing/2014/main" id="{8A86D7A2-F02B-4641-BF98-3D8EA2EFBC58}"/>
              </a:ext>
            </a:extLst>
          </p:cNvPr>
          <p:cNvSpPr/>
          <p:nvPr/>
        </p:nvSpPr>
        <p:spPr>
          <a:xfrm>
            <a:off x="0" y="436728"/>
            <a:ext cx="9144000" cy="327547"/>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4" name="Picture 13">
            <a:extLst>
              <a:ext uri="{FF2B5EF4-FFF2-40B4-BE49-F238E27FC236}">
                <a16:creationId xmlns:a16="http://schemas.microsoft.com/office/drawing/2014/main" id="{5F97E9EF-BD56-4EA4-B729-915B778C7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49643"/>
            <a:ext cx="1255594" cy="4496315"/>
          </a:xfrm>
          <a:prstGeom prst="rect">
            <a:avLst/>
          </a:prstGeom>
        </p:spPr>
      </p:pic>
      <p:sp>
        <p:nvSpPr>
          <p:cNvPr id="15" name="Rectangle 14">
            <a:extLst>
              <a:ext uri="{FF2B5EF4-FFF2-40B4-BE49-F238E27FC236}">
                <a16:creationId xmlns:a16="http://schemas.microsoft.com/office/drawing/2014/main" id="{0873AC9D-3941-467F-A2C4-9C6DC490C424}"/>
              </a:ext>
            </a:extLst>
          </p:cNvPr>
          <p:cNvSpPr/>
          <p:nvPr/>
        </p:nvSpPr>
        <p:spPr>
          <a:xfrm>
            <a:off x="1" y="6045958"/>
            <a:ext cx="1255594" cy="218364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a:extLst>
              <a:ext uri="{FF2B5EF4-FFF2-40B4-BE49-F238E27FC236}">
                <a16:creationId xmlns:a16="http://schemas.microsoft.com/office/drawing/2014/main" id="{E03B295A-1415-4C4A-BBA7-CBC37881C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2543"/>
            <a:ext cx="9144000" cy="970630"/>
          </a:xfrm>
          <a:prstGeom prst="rect">
            <a:avLst/>
          </a:prstGeom>
        </p:spPr>
      </p:pic>
      <p:sp>
        <p:nvSpPr>
          <p:cNvPr id="17" name="Rectangle 16">
            <a:extLst>
              <a:ext uri="{FF2B5EF4-FFF2-40B4-BE49-F238E27FC236}">
                <a16:creationId xmlns:a16="http://schemas.microsoft.com/office/drawing/2014/main" id="{D298E291-0519-4E4F-B7A4-545DF7A445D5}"/>
              </a:ext>
            </a:extLst>
          </p:cNvPr>
          <p:cNvSpPr/>
          <p:nvPr/>
        </p:nvSpPr>
        <p:spPr>
          <a:xfrm>
            <a:off x="5636525" y="1647765"/>
            <a:ext cx="2238233" cy="674687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95FB8081-5D0A-45E1-95F4-EFD3D5CBA5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5595" y="1647765"/>
            <a:ext cx="7083187" cy="5268179"/>
          </a:xfrm>
          <a:prstGeom prst="rect">
            <a:avLst/>
          </a:prstGeom>
        </p:spPr>
      </p:pic>
    </p:spTree>
    <p:extLst>
      <p:ext uri="{BB962C8B-B14F-4D97-AF65-F5344CB8AC3E}">
        <p14:creationId xmlns:p14="http://schemas.microsoft.com/office/powerpoint/2010/main" val="402617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9" name="Picture 2" descr="Image result for that's all folks">
            <a:extLst>
              <a:ext uri="{FF2B5EF4-FFF2-40B4-BE49-F238E27FC236}">
                <a16:creationId xmlns:a16="http://schemas.microsoft.com/office/drawing/2014/main" id="{4E5EAFC0-31C7-478B-AE1B-47A2464B5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055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Tree>
    <p:extLst>
      <p:ext uri="{BB962C8B-B14F-4D97-AF65-F5344CB8AC3E}">
        <p14:creationId xmlns:p14="http://schemas.microsoft.com/office/powerpoint/2010/main" val="256038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5820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3" name="Picture 2" descr="Peter Pan | Heroes and villians Wiki | Fandom">
            <a:extLst>
              <a:ext uri="{FF2B5EF4-FFF2-40B4-BE49-F238E27FC236}">
                <a16:creationId xmlns:a16="http://schemas.microsoft.com/office/drawing/2014/main" id="{35C0703E-072C-4411-BFC1-80C1DB59C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94" y="852928"/>
            <a:ext cx="1336275" cy="307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76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F4F4E4B8-FFB8-4E40-B4C2-5EE8E8CD8A12}"/>
              </a:ext>
            </a:extLst>
          </p:cNvPr>
          <p:cNvPicPr>
            <a:picLocks noChangeAspect="1"/>
          </p:cNvPicPr>
          <p:nvPr/>
        </p:nvPicPr>
        <p:blipFill>
          <a:blip r:embed="rId3"/>
          <a:stretch>
            <a:fillRect/>
          </a:stretch>
        </p:blipFill>
        <p:spPr>
          <a:xfrm>
            <a:off x="885414" y="0"/>
            <a:ext cx="7373171" cy="5035619"/>
          </a:xfrm>
          <a:prstGeom prst="rect">
            <a:avLst/>
          </a:prstGeom>
        </p:spPr>
      </p:pic>
      <p:sp>
        <p:nvSpPr>
          <p:cNvPr id="4" name="Oval 3">
            <a:extLst>
              <a:ext uri="{FF2B5EF4-FFF2-40B4-BE49-F238E27FC236}">
                <a16:creationId xmlns:a16="http://schemas.microsoft.com/office/drawing/2014/main" id="{36F5E666-A6AA-44B4-BD41-B2144B301DBA}"/>
              </a:ext>
            </a:extLst>
          </p:cNvPr>
          <p:cNvSpPr/>
          <p:nvPr/>
        </p:nvSpPr>
        <p:spPr>
          <a:xfrm>
            <a:off x="3818965" y="161365"/>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370A4495-958B-4170-913C-50FEB5F3C8E4}"/>
              </a:ext>
            </a:extLst>
          </p:cNvPr>
          <p:cNvSpPr/>
          <p:nvPr/>
        </p:nvSpPr>
        <p:spPr>
          <a:xfrm>
            <a:off x="6038361" y="1151321"/>
            <a:ext cx="737667" cy="15137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Peter Pan | Heroes and villians Wiki | Fandom">
            <a:extLst>
              <a:ext uri="{FF2B5EF4-FFF2-40B4-BE49-F238E27FC236}">
                <a16:creationId xmlns:a16="http://schemas.microsoft.com/office/drawing/2014/main" id="{94113BAB-B1BD-4E7F-9E3A-047411668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194" y="852928"/>
            <a:ext cx="1336275" cy="30727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person, person, suit, standing&#10;&#10;Description automatically generated">
            <a:extLst>
              <a:ext uri="{FF2B5EF4-FFF2-40B4-BE49-F238E27FC236}">
                <a16:creationId xmlns:a16="http://schemas.microsoft.com/office/drawing/2014/main" id="{4AD59343-A2DA-455A-8FB7-ACECDC95CBE0}"/>
              </a:ext>
            </a:extLst>
          </p:cNvPr>
          <p:cNvPicPr>
            <a:picLocks noChangeAspect="1"/>
          </p:cNvPicPr>
          <p:nvPr/>
        </p:nvPicPr>
        <p:blipFill>
          <a:blip r:embed="rId5"/>
          <a:stretch>
            <a:fillRect/>
          </a:stretch>
        </p:blipFill>
        <p:spPr>
          <a:xfrm>
            <a:off x="2387156" y="-158385"/>
            <a:ext cx="1919769" cy="4225374"/>
          </a:xfrm>
          <a:prstGeom prst="rect">
            <a:avLst/>
          </a:prstGeom>
        </p:spPr>
      </p:pic>
    </p:spTree>
    <p:extLst>
      <p:ext uri="{BB962C8B-B14F-4D97-AF65-F5344CB8AC3E}">
        <p14:creationId xmlns:p14="http://schemas.microsoft.com/office/powerpoint/2010/main" val="232575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Buck Rogers</a:t>
            </a:r>
            <a:endParaRPr dirty="0"/>
          </a:p>
        </p:txBody>
      </p:sp>
      <p:sp>
        <p:nvSpPr>
          <p:cNvPr id="5" name="Text Placeholder 4">
            <a:extLst>
              <a:ext uri="{FF2B5EF4-FFF2-40B4-BE49-F238E27FC236}">
                <a16:creationId xmlns:a16="http://schemas.microsoft.com/office/drawing/2014/main" id="{07BE4234-F18D-48E3-BA61-473A11379136}"/>
              </a:ext>
            </a:extLst>
          </p:cNvPr>
          <p:cNvSpPr>
            <a:spLocks noGrp="1"/>
          </p:cNvSpPr>
          <p:nvPr>
            <p:ph type="body" idx="1"/>
          </p:nvPr>
        </p:nvSpPr>
        <p:spPr/>
        <p:txBody>
          <a:bodyPr/>
          <a:lstStyle/>
          <a:p>
            <a:endParaRPr lang="en-US" dirty="0"/>
          </a:p>
          <a:p>
            <a:endParaRPr lang="en-IE" dirty="0"/>
          </a:p>
          <a:p>
            <a:endParaRPr lang="en-IE" dirty="0"/>
          </a:p>
          <a:p>
            <a:endParaRPr lang="en-IE" dirty="0"/>
          </a:p>
          <a:p>
            <a:endParaRPr lang="en-IE" dirty="0"/>
          </a:p>
          <a:p>
            <a:pPr marL="114300" indent="0">
              <a:buNone/>
            </a:pPr>
            <a:endParaRPr lang="en-IE" dirty="0"/>
          </a:p>
          <a:p>
            <a:endParaRPr lang="en-IE" dirty="0">
              <a:hlinkClick r:id="rId3"/>
            </a:endParaRPr>
          </a:p>
          <a:p>
            <a:r>
              <a:rPr lang="en-IE" dirty="0">
                <a:hlinkClick r:id="rId4"/>
              </a:rPr>
              <a:t>https://deadline.com/2021/02/buck-rogers-estate-lawsuit-threat-legendary-entertainment-george-clooney-skydance-1234685992/</a:t>
            </a:r>
            <a:endParaRPr lang="en-IE"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400" y="3499500"/>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5">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sp>
        <p:nvSpPr>
          <p:cNvPr id="8" name="Rectangle 7">
            <a:extLst>
              <a:ext uri="{FF2B5EF4-FFF2-40B4-BE49-F238E27FC236}">
                <a16:creationId xmlns:a16="http://schemas.microsoft.com/office/drawing/2014/main" id="{707E6632-AE1B-4C3D-8844-2C5B4E1A1940}"/>
              </a:ext>
            </a:extLst>
          </p:cNvPr>
          <p:cNvSpPr/>
          <p:nvPr/>
        </p:nvSpPr>
        <p:spPr>
          <a:xfrm>
            <a:off x="94577" y="-12513"/>
            <a:ext cx="316144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Feb 2</a:t>
            </a:r>
            <a:r>
              <a:rPr lang="en-US" sz="4000" b="0" cap="none" spc="0" baseline="30000" dirty="0">
                <a:ln w="0"/>
                <a:solidFill>
                  <a:schemeClr val="tx1"/>
                </a:solidFill>
                <a:effectLst>
                  <a:outerShdw blurRad="38100" dist="19050" dir="2700000" algn="tl" rotWithShape="0">
                    <a:schemeClr val="dk1">
                      <a:alpha val="40000"/>
                    </a:schemeClr>
                  </a:outerShdw>
                </a:effectLst>
              </a:rPr>
              <a:t>nd</a:t>
            </a:r>
            <a:r>
              <a:rPr lang="en-US" sz="4000" b="0" cap="none" spc="0" dirty="0">
                <a:ln w="0"/>
                <a:solidFill>
                  <a:schemeClr val="tx1"/>
                </a:solidFill>
                <a:effectLst>
                  <a:outerShdw blurRad="38100" dist="19050" dir="2700000" algn="tl" rotWithShape="0">
                    <a:schemeClr val="dk1">
                      <a:alpha val="40000"/>
                    </a:schemeClr>
                  </a:outerShdw>
                </a:effectLst>
              </a:rPr>
              <a:t> 2021</a:t>
            </a:r>
          </a:p>
        </p:txBody>
      </p:sp>
      <p:pic>
        <p:nvPicPr>
          <p:cNvPr id="10" name="Picture 9" descr="Graphical user interface, application&#10;&#10;Description automatically generated">
            <a:extLst>
              <a:ext uri="{FF2B5EF4-FFF2-40B4-BE49-F238E27FC236}">
                <a16:creationId xmlns:a16="http://schemas.microsoft.com/office/drawing/2014/main" id="{47ECCE48-4CC1-408C-8419-5A71429545F1}"/>
              </a:ext>
            </a:extLst>
          </p:cNvPr>
          <p:cNvPicPr>
            <a:picLocks noChangeAspect="1"/>
          </p:cNvPicPr>
          <p:nvPr/>
        </p:nvPicPr>
        <p:blipFill>
          <a:blip r:embed="rId6"/>
          <a:stretch>
            <a:fillRect/>
          </a:stretch>
        </p:blipFill>
        <p:spPr>
          <a:xfrm>
            <a:off x="2409900" y="1135986"/>
            <a:ext cx="4324000" cy="2245254"/>
          </a:xfrm>
          <a:prstGeom prst="rect">
            <a:avLst/>
          </a:prstGeom>
        </p:spPr>
      </p:pic>
    </p:spTree>
    <p:extLst>
      <p:ext uri="{BB962C8B-B14F-4D97-AF65-F5344CB8AC3E}">
        <p14:creationId xmlns:p14="http://schemas.microsoft.com/office/powerpoint/2010/main" val="121516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prstGeom prst="rect">
            <a:avLst/>
          </a:prstGeom>
        </p:spPr>
        <p:txBody>
          <a:bodyPr spcFirstLastPara="1" wrap="square" lIns="91425" tIns="91425" rIns="91425" bIns="91425" anchor="t" anchorCtr="0">
            <a:noAutofit/>
          </a:bodyPr>
          <a:lstStyle/>
          <a:p>
            <a:pPr lvl="0" algn="ctr"/>
            <a:r>
              <a:rPr lang="en-US" dirty="0"/>
              <a:t>T</a:t>
            </a:r>
            <a:r>
              <a:rPr lang="en-IE" dirty="0"/>
              <a:t>om Clancy’s Jack Ryan</a:t>
            </a:r>
            <a:endParaRPr dirty="0"/>
          </a:p>
        </p:txBody>
      </p:sp>
      <p:sp>
        <p:nvSpPr>
          <p:cNvPr id="5" name="Text Placeholder 4">
            <a:extLst>
              <a:ext uri="{FF2B5EF4-FFF2-40B4-BE49-F238E27FC236}">
                <a16:creationId xmlns:a16="http://schemas.microsoft.com/office/drawing/2014/main" id="{07BE4234-F18D-48E3-BA61-473A11379136}"/>
              </a:ext>
            </a:extLst>
          </p:cNvPr>
          <p:cNvSpPr>
            <a:spLocks noGrp="1"/>
          </p:cNvSpPr>
          <p:nvPr>
            <p:ph type="body" idx="1"/>
          </p:nvPr>
        </p:nvSpPr>
        <p:spPr/>
        <p:txBody>
          <a:bodyPr/>
          <a:lstStyle/>
          <a:p>
            <a:endParaRPr lang="en-US" dirty="0"/>
          </a:p>
          <a:p>
            <a:endParaRPr lang="en-IE" dirty="0"/>
          </a:p>
          <a:p>
            <a:endParaRPr lang="en-IE" dirty="0"/>
          </a:p>
          <a:p>
            <a:endParaRPr lang="en-IE" dirty="0"/>
          </a:p>
          <a:p>
            <a:endParaRPr lang="en-IE" dirty="0"/>
          </a:p>
          <a:p>
            <a:pPr marL="114300" indent="0">
              <a:buNone/>
            </a:pPr>
            <a:endParaRPr lang="en-IE" dirty="0"/>
          </a:p>
          <a:p>
            <a:endParaRPr lang="en-IE" dirty="0">
              <a:hlinkClick r:id="rId3"/>
            </a:endParaRPr>
          </a:p>
          <a:p>
            <a:r>
              <a:rPr lang="en-IE" dirty="0">
                <a:hlinkClick r:id="rId3"/>
              </a:rPr>
              <a:t>https://www.hollywoodreporter.com/thr-esq/judge-cant-figure-out-who-owns-rights-to-jack-ryan-character</a:t>
            </a:r>
            <a:endParaRPr lang="en-IE" dirty="0"/>
          </a:p>
          <a:p>
            <a:endParaRPr lang="en-IE" dirty="0"/>
          </a:p>
        </p:txBody>
      </p:sp>
      <p:sp>
        <p:nvSpPr>
          <p:cNvPr id="128" name="Google Shape;128;p19"/>
          <p:cNvSpPr/>
          <p:nvPr/>
        </p:nvSpPr>
        <p:spPr>
          <a:xfrm>
            <a:off x="-100" y="4102100"/>
            <a:ext cx="9144000" cy="1041300"/>
          </a:xfrm>
          <a:prstGeom prst="rect">
            <a:avLst/>
          </a:prstGeom>
          <a:solidFill>
            <a:srgbClr val="1A7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flipH="1">
            <a:off x="5734400" y="3499500"/>
            <a:ext cx="3409500" cy="16440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19"/>
          <p:cNvPicPr preferRelativeResize="0"/>
          <p:nvPr/>
        </p:nvPicPr>
        <p:blipFill>
          <a:blip r:embed="rId4">
            <a:alphaModFix/>
          </a:blip>
          <a:stretch>
            <a:fillRect/>
          </a:stretch>
        </p:blipFill>
        <p:spPr>
          <a:xfrm>
            <a:off x="7454348" y="4246075"/>
            <a:ext cx="1577824" cy="753350"/>
          </a:xfrm>
          <a:prstGeom prst="rect">
            <a:avLst/>
          </a:prstGeom>
          <a:noFill/>
          <a:ln>
            <a:noFill/>
          </a:ln>
        </p:spPr>
      </p:pic>
      <p:sp>
        <p:nvSpPr>
          <p:cNvPr id="11" name="Google Shape;379;p39">
            <a:extLst>
              <a:ext uri="{FF2B5EF4-FFF2-40B4-BE49-F238E27FC236}">
                <a16:creationId xmlns:a16="http://schemas.microsoft.com/office/drawing/2014/main" id="{DD92D3F3-6503-4583-8EB5-367EEEE1883C}"/>
              </a:ext>
            </a:extLst>
          </p:cNvPr>
          <p:cNvSpPr txBox="1"/>
          <p:nvPr/>
        </p:nvSpPr>
        <p:spPr>
          <a:xfrm>
            <a:off x="96548" y="4390250"/>
            <a:ext cx="6753900" cy="465000"/>
          </a:xfrm>
          <a:prstGeom prst="rect">
            <a:avLst/>
          </a:prstGeom>
          <a:noFill/>
          <a:ln>
            <a:noFill/>
          </a:ln>
        </p:spPr>
        <p:txBody>
          <a:bodyPr spcFirstLastPara="1" wrap="square" lIns="91425" tIns="91425" rIns="91425" bIns="91425" anchor="t" anchorCtr="0">
            <a:noAutofit/>
          </a:bodyPr>
          <a:lstStyle/>
          <a:p>
            <a:pPr lvl="0"/>
            <a:r>
              <a:rPr lang="en-US" sz="1800" b="1" dirty="0">
                <a:solidFill>
                  <a:srgbClr val="FFFFFF"/>
                </a:solidFill>
                <a:latin typeface="Roboto"/>
                <a:ea typeface="Roboto"/>
                <a:cs typeface="Roboto"/>
                <a:sym typeface="Roboto"/>
              </a:rPr>
              <a:t>To Design, Develop, and Evaluate Quality Blended Learning</a:t>
            </a:r>
          </a:p>
        </p:txBody>
      </p:sp>
      <p:pic>
        <p:nvPicPr>
          <p:cNvPr id="7" name="Picture 6" descr="A picture containing text, person, people&#10;&#10;Description automatically generated">
            <a:extLst>
              <a:ext uri="{FF2B5EF4-FFF2-40B4-BE49-F238E27FC236}">
                <a16:creationId xmlns:a16="http://schemas.microsoft.com/office/drawing/2014/main" id="{5655B0ED-1CFC-493A-8A2B-F55728F25CDD}"/>
              </a:ext>
            </a:extLst>
          </p:cNvPr>
          <p:cNvPicPr>
            <a:picLocks noChangeAspect="1"/>
          </p:cNvPicPr>
          <p:nvPr/>
        </p:nvPicPr>
        <p:blipFill>
          <a:blip r:embed="rId5"/>
          <a:stretch>
            <a:fillRect/>
          </a:stretch>
        </p:blipFill>
        <p:spPr>
          <a:xfrm>
            <a:off x="150606" y="983523"/>
            <a:ext cx="4159190" cy="2163407"/>
          </a:xfrm>
          <a:prstGeom prst="rect">
            <a:avLst/>
          </a:prstGeom>
        </p:spPr>
      </p:pic>
      <p:pic>
        <p:nvPicPr>
          <p:cNvPr id="1026" name="Picture 2" descr="Image result for jack ryan">
            <a:extLst>
              <a:ext uri="{FF2B5EF4-FFF2-40B4-BE49-F238E27FC236}">
                <a16:creationId xmlns:a16="http://schemas.microsoft.com/office/drawing/2014/main" id="{D9D13AA7-1877-4838-97FB-F3BDC8E463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099" y="1161700"/>
            <a:ext cx="3331477" cy="18739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07E6632-AE1B-4C3D-8844-2C5B4E1A1940}"/>
              </a:ext>
            </a:extLst>
          </p:cNvPr>
          <p:cNvSpPr/>
          <p:nvPr/>
        </p:nvSpPr>
        <p:spPr>
          <a:xfrm>
            <a:off x="0" y="-12513"/>
            <a:ext cx="3350596"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Feb 11</a:t>
            </a:r>
            <a:r>
              <a:rPr lang="en-US" sz="4000" b="0" cap="none" spc="0" baseline="30000" dirty="0">
                <a:ln w="0"/>
                <a:solidFill>
                  <a:schemeClr val="tx1"/>
                </a:solidFill>
                <a:effectLst>
                  <a:outerShdw blurRad="38100" dist="19050" dir="2700000" algn="tl" rotWithShape="0">
                    <a:schemeClr val="dk1">
                      <a:alpha val="40000"/>
                    </a:schemeClr>
                  </a:outerShdw>
                </a:effectLst>
              </a:rPr>
              <a:t>th</a:t>
            </a:r>
            <a:r>
              <a:rPr lang="en-US" sz="4000" b="0" cap="none" spc="0" dirty="0">
                <a:ln w="0"/>
                <a:solidFill>
                  <a:schemeClr val="tx1"/>
                </a:solidFill>
                <a:effectLst>
                  <a:outerShdw blurRad="38100" dist="19050" dir="2700000" algn="tl" rotWithShape="0">
                    <a:schemeClr val="dk1">
                      <a:alpha val="40000"/>
                    </a:schemeClr>
                  </a:outerShdw>
                </a:effectLst>
              </a:rPr>
              <a:t> 2021</a:t>
            </a:r>
          </a:p>
        </p:txBody>
      </p:sp>
    </p:spTree>
    <p:extLst>
      <p:ext uri="{BB962C8B-B14F-4D97-AF65-F5344CB8AC3E}">
        <p14:creationId xmlns:p14="http://schemas.microsoft.com/office/powerpoint/2010/main" val="18496052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868</Words>
  <Application>Microsoft Office PowerPoint</Application>
  <PresentationFormat>On-screen Show (16:9)</PresentationFormat>
  <Paragraphs>151</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Roboto</vt:lpstr>
      <vt:lpstr>Simple Light</vt:lpstr>
      <vt:lpstr>CPD in Applied Blended Learning Technologies</vt:lpstr>
      <vt:lpstr>Copyright ©</vt:lpstr>
      <vt:lpstr>Copyright ©</vt:lpstr>
      <vt:lpstr>PowerPoint Presentation</vt:lpstr>
      <vt:lpstr>PowerPoint Presentation</vt:lpstr>
      <vt:lpstr>PowerPoint Presentation</vt:lpstr>
      <vt:lpstr>PowerPoint Presentation</vt:lpstr>
      <vt:lpstr>Buck Rogers</vt:lpstr>
      <vt:lpstr>Tom Clancy’s Jack Ryan</vt:lpstr>
      <vt:lpstr>Copyright Law</vt:lpstr>
      <vt:lpstr>Copyright Law</vt:lpstr>
      <vt:lpstr>Copyright in Ireland</vt:lpstr>
      <vt:lpstr>Copyright in Ireland</vt:lpstr>
      <vt:lpstr>Copyright in Ireland</vt:lpstr>
      <vt:lpstr>Copyright</vt:lpstr>
      <vt:lpstr>Copyright</vt:lpstr>
      <vt:lpstr>PowerPoint Presentation</vt:lpstr>
      <vt:lpstr>PowerPoint Presentation</vt:lpstr>
      <vt:lpstr>PowerPoint Presentation</vt:lpstr>
      <vt:lpstr>PowerPoint Presentation</vt:lpstr>
      <vt:lpstr>PowerPoint Presentation</vt:lpstr>
      <vt:lpstr>PowerPoint Presentation</vt:lpstr>
      <vt:lpstr>National Newspapers of Ireland /  Newspaper Licensing Ireland</vt:lpstr>
      <vt:lpstr>The Bill</vt:lpstr>
      <vt:lpstr>The Threat</vt:lpstr>
      <vt:lpstr>PowerPoint Presentation</vt:lpstr>
      <vt:lpstr>The Coverage</vt:lpstr>
      <vt:lpstr>The Response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Blended Learning</dc:title>
  <cp:lastModifiedBy>Damian Gordon</cp:lastModifiedBy>
  <cp:revision>44</cp:revision>
  <dcterms:modified xsi:type="dcterms:W3CDTF">2021-02-28T16:33:36Z</dcterms:modified>
</cp:coreProperties>
</file>