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0"/>
  </p:notesMasterIdLst>
  <p:sldIdLst>
    <p:sldId id="383" r:id="rId2"/>
    <p:sldId id="331" r:id="rId3"/>
    <p:sldId id="401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5" r:id="rId15"/>
    <p:sldId id="396" r:id="rId16"/>
    <p:sldId id="397" r:id="rId17"/>
    <p:sldId id="398" r:id="rId18"/>
    <p:sldId id="399" r:id="rId19"/>
    <p:sldId id="400" r:id="rId20"/>
    <p:sldId id="402" r:id="rId21"/>
    <p:sldId id="403" r:id="rId22"/>
    <p:sldId id="404" r:id="rId23"/>
    <p:sldId id="405" r:id="rId24"/>
    <p:sldId id="408" r:id="rId25"/>
    <p:sldId id="406" r:id="rId26"/>
    <p:sldId id="410" r:id="rId27"/>
    <p:sldId id="407" r:id="rId28"/>
    <p:sldId id="409" r:id="rId29"/>
    <p:sldId id="411" r:id="rId30"/>
    <p:sldId id="419" r:id="rId31"/>
    <p:sldId id="412" r:id="rId32"/>
    <p:sldId id="420" r:id="rId33"/>
    <p:sldId id="413" r:id="rId34"/>
    <p:sldId id="421" r:id="rId35"/>
    <p:sldId id="414" r:id="rId36"/>
    <p:sldId id="415" r:id="rId37"/>
    <p:sldId id="425" r:id="rId38"/>
    <p:sldId id="426" r:id="rId39"/>
    <p:sldId id="428" r:id="rId40"/>
    <p:sldId id="427" r:id="rId41"/>
    <p:sldId id="429" r:id="rId42"/>
    <p:sldId id="422" r:id="rId43"/>
    <p:sldId id="418" r:id="rId44"/>
    <p:sldId id="423" r:id="rId45"/>
    <p:sldId id="416" r:id="rId46"/>
    <p:sldId id="424" r:id="rId47"/>
    <p:sldId id="417" r:id="rId48"/>
    <p:sldId id="330" r:id="rId4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5050"/>
    <a:srgbClr val="FF6699"/>
    <a:srgbClr val="FF9966"/>
    <a:srgbClr val="FF9999"/>
    <a:srgbClr val="FF3399"/>
    <a:srgbClr val="FF6600"/>
    <a:srgbClr val="FF7C80"/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4419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4521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955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1090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385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162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88342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1861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9658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83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4031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99351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0169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0865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12236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9843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93168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63303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11492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9275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5845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55983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083682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70282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07536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50063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64887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12466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69812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31301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63870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348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58386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24527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1606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29753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705096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77053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900443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237243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28827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9978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8013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3353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333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dlguidelines.cast.org/?utm_source=castsite&amp;lutm_medium=web&amp;utm_campaign=none&amp;utm_content=aboutud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it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CPD in </a:t>
            </a:r>
            <a:r>
              <a:rPr lang="en-IE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Applied Blended Learning Technologies</a:t>
            </a:r>
            <a:endParaRPr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it" sz="24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Universal Design for Learning</a:t>
            </a:r>
          </a:p>
          <a:p>
            <a:pPr marL="0" lvl="0" indent="0"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2" name="Google Shape;38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247258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</p:txBody>
      </p:sp>
    </p:spTree>
    <p:extLst>
      <p:ext uri="{BB962C8B-B14F-4D97-AF65-F5344CB8AC3E}">
        <p14:creationId xmlns:p14="http://schemas.microsoft.com/office/powerpoint/2010/main" val="237067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</p:spTree>
    <p:extLst>
      <p:ext uri="{BB962C8B-B14F-4D97-AF65-F5344CB8AC3E}">
        <p14:creationId xmlns:p14="http://schemas.microsoft.com/office/powerpoint/2010/main" val="128427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3727237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</p:spTree>
    <p:extLst>
      <p:ext uri="{BB962C8B-B14F-4D97-AF65-F5344CB8AC3E}">
        <p14:creationId xmlns:p14="http://schemas.microsoft.com/office/powerpoint/2010/main" val="2594459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F16C07C-5C4C-46DF-9CDA-057AA6B5B18E}"/>
              </a:ext>
            </a:extLst>
          </p:cNvPr>
          <p:cNvSpPr/>
          <p:nvPr/>
        </p:nvSpPr>
        <p:spPr bwMode="auto">
          <a:xfrm>
            <a:off x="3423065" y="1638460"/>
            <a:ext cx="1751191" cy="233531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Interacting Processes</a:t>
            </a:r>
          </a:p>
        </p:txBody>
      </p:sp>
    </p:spTree>
    <p:extLst>
      <p:ext uri="{BB962C8B-B14F-4D97-AF65-F5344CB8AC3E}">
        <p14:creationId xmlns:p14="http://schemas.microsoft.com/office/powerpoint/2010/main" val="3137183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F16C07C-5C4C-46DF-9CDA-057AA6B5B18E}"/>
              </a:ext>
            </a:extLst>
          </p:cNvPr>
          <p:cNvSpPr/>
          <p:nvPr/>
        </p:nvSpPr>
        <p:spPr bwMode="auto">
          <a:xfrm>
            <a:off x="3423065" y="1638460"/>
            <a:ext cx="1751191" cy="233531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Interacting Processes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Cognition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E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Attention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Memory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Language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443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F16C07C-5C4C-46DF-9CDA-057AA6B5B18E}"/>
              </a:ext>
            </a:extLst>
          </p:cNvPr>
          <p:cNvSpPr/>
          <p:nvPr/>
        </p:nvSpPr>
        <p:spPr bwMode="auto">
          <a:xfrm>
            <a:off x="3423065" y="1638460"/>
            <a:ext cx="1751191" cy="233531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Interacting Processes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Cognition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E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Attention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Memory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Language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C5B25D-F7EE-4445-AFBE-C8B428DB2C1C}"/>
              </a:ext>
            </a:extLst>
          </p:cNvPr>
          <p:cNvSpPr/>
          <p:nvPr/>
        </p:nvSpPr>
        <p:spPr>
          <a:xfrm>
            <a:off x="-6135" y="2089977"/>
            <a:ext cx="3427863" cy="1440000"/>
          </a:xfrm>
          <a:prstGeom prst="ellipse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WHAT of learning:</a:t>
            </a:r>
          </a:p>
          <a:p>
            <a:pPr algn="ctr"/>
            <a:r>
              <a:rPr lang="en-IE" sz="1800" dirty="0"/>
              <a:t>REPRESENTATION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74842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F16C07C-5C4C-46DF-9CDA-057AA6B5B18E}"/>
              </a:ext>
            </a:extLst>
          </p:cNvPr>
          <p:cNvSpPr/>
          <p:nvPr/>
        </p:nvSpPr>
        <p:spPr bwMode="auto">
          <a:xfrm>
            <a:off x="3423065" y="1638460"/>
            <a:ext cx="1751191" cy="233531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Interacting Processes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Cognition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E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Attention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Memory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Language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C5B25D-F7EE-4445-AFBE-C8B428DB2C1C}"/>
              </a:ext>
            </a:extLst>
          </p:cNvPr>
          <p:cNvSpPr/>
          <p:nvPr/>
        </p:nvSpPr>
        <p:spPr>
          <a:xfrm>
            <a:off x="-6135" y="2089977"/>
            <a:ext cx="3427863" cy="1440000"/>
          </a:xfrm>
          <a:prstGeom prst="ellipse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WHAT of learning:</a:t>
            </a:r>
          </a:p>
          <a:p>
            <a:pPr algn="ctr"/>
            <a:r>
              <a:rPr lang="en-IE" sz="1800" dirty="0"/>
              <a:t>REPRESENTATION</a:t>
            </a:r>
            <a:endParaRPr lang="en-IE" sz="28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DE0B50B-6E84-4F87-9D39-686E60795358}"/>
              </a:ext>
            </a:extLst>
          </p:cNvPr>
          <p:cNvSpPr/>
          <p:nvPr/>
        </p:nvSpPr>
        <p:spPr>
          <a:xfrm>
            <a:off x="2781298" y="2081809"/>
            <a:ext cx="3277721" cy="1440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WHY of learning:</a:t>
            </a:r>
          </a:p>
          <a:p>
            <a:pPr algn="ctr"/>
            <a:r>
              <a:rPr lang="en-IE" sz="1800" dirty="0"/>
              <a:t>ENGAGEMENT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927343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Exactly the same way…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1BB4C3-A917-47DD-B1B7-C8AC3B32915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9697" y="1628837"/>
            <a:ext cx="2268903" cy="2329188"/>
          </a:xfrm>
          <a:prstGeom prst="rect">
            <a:avLst/>
          </a:prstGeom>
        </p:spPr>
      </p:pic>
      <p:sp>
        <p:nvSpPr>
          <p:cNvPr id="9" name="Right Arrow 5">
            <a:extLst>
              <a:ext uri="{FF2B5EF4-FFF2-40B4-BE49-F238E27FC236}">
                <a16:creationId xmlns:a16="http://schemas.microsoft.com/office/drawing/2014/main" id="{FB1AAC5D-4C6A-4C58-A72C-D0C2AF250854}"/>
              </a:ext>
            </a:extLst>
          </p:cNvPr>
          <p:cNvSpPr/>
          <p:nvPr/>
        </p:nvSpPr>
        <p:spPr bwMode="auto">
          <a:xfrm>
            <a:off x="1301163" y="1837535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Perception</a:t>
            </a:r>
            <a:endParaRPr kumimoji="0" lang="en-IE" sz="20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2DC15-9762-4C39-8428-334B26721BEB}"/>
              </a:ext>
            </a:extLst>
          </p:cNvPr>
          <p:cNvSpPr/>
          <p:nvPr/>
        </p:nvSpPr>
        <p:spPr>
          <a:xfrm>
            <a:off x="510944" y="2858266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Sight</a:t>
            </a:r>
          </a:p>
          <a:p>
            <a:r>
              <a:rPr lang="en-IE" sz="2000" dirty="0"/>
              <a:t>Hearing</a:t>
            </a:r>
          </a:p>
          <a:p>
            <a:r>
              <a:rPr lang="en-IE" sz="2000" dirty="0"/>
              <a:t>Taste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75D38-9C33-46D6-9FA6-A586AC8CE4F4}"/>
              </a:ext>
            </a:extLst>
          </p:cNvPr>
          <p:cNvSpPr/>
          <p:nvPr/>
        </p:nvSpPr>
        <p:spPr>
          <a:xfrm>
            <a:off x="1428844" y="3100132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 Smell</a:t>
            </a:r>
          </a:p>
          <a:p>
            <a:r>
              <a:rPr lang="en-IE" sz="2000" dirty="0"/>
              <a:t>Touch</a:t>
            </a:r>
          </a:p>
        </p:txBody>
      </p:sp>
      <p:sp>
        <p:nvSpPr>
          <p:cNvPr id="13" name="Right Arrow 5">
            <a:extLst>
              <a:ext uri="{FF2B5EF4-FFF2-40B4-BE49-F238E27FC236}">
                <a16:creationId xmlns:a16="http://schemas.microsoft.com/office/drawing/2014/main" id="{2F9B4EEF-9A4C-455C-AC4A-2D7085A65CA0}"/>
              </a:ext>
            </a:extLst>
          </p:cNvPr>
          <p:cNvSpPr/>
          <p:nvPr/>
        </p:nvSpPr>
        <p:spPr bwMode="auto">
          <a:xfrm>
            <a:off x="5100753" y="1797288"/>
            <a:ext cx="2438400" cy="16764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4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Actions</a:t>
            </a:r>
            <a:endParaRPr kumimoji="0" lang="en-IE" sz="24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802C7F-F2D5-4E97-9B80-360C1008827D}"/>
              </a:ext>
            </a:extLst>
          </p:cNvPr>
          <p:cNvSpPr/>
          <p:nvPr/>
        </p:nvSpPr>
        <p:spPr>
          <a:xfrm>
            <a:off x="5744435" y="1074533"/>
            <a:ext cx="304800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/>
              <a:t>Dexterity</a:t>
            </a:r>
          </a:p>
          <a:p>
            <a:r>
              <a:rPr lang="en-IE" sz="2000" dirty="0"/>
              <a:t>Locomotion</a:t>
            </a:r>
          </a:p>
          <a:p>
            <a:r>
              <a:rPr lang="en-IE" sz="2000" dirty="0"/>
              <a:t>Reach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F16C07C-5C4C-46DF-9CDA-057AA6B5B18E}"/>
              </a:ext>
            </a:extLst>
          </p:cNvPr>
          <p:cNvSpPr/>
          <p:nvPr/>
        </p:nvSpPr>
        <p:spPr bwMode="auto">
          <a:xfrm>
            <a:off x="3423065" y="1638460"/>
            <a:ext cx="1751191" cy="233531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Interacting Processes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Cognition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E" dirty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Attention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Memory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2000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Language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5C5B25D-F7EE-4445-AFBE-C8B428DB2C1C}"/>
              </a:ext>
            </a:extLst>
          </p:cNvPr>
          <p:cNvSpPr/>
          <p:nvPr/>
        </p:nvSpPr>
        <p:spPr>
          <a:xfrm>
            <a:off x="-6135" y="2089977"/>
            <a:ext cx="3427863" cy="1440000"/>
          </a:xfrm>
          <a:prstGeom prst="ellipse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WHAT of learning:</a:t>
            </a:r>
          </a:p>
          <a:p>
            <a:pPr algn="ctr"/>
            <a:r>
              <a:rPr lang="en-IE" sz="1800" dirty="0"/>
              <a:t>REPRESENTATION</a:t>
            </a:r>
            <a:endParaRPr lang="en-IE" sz="28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DE0B50B-6E84-4F87-9D39-686E60795358}"/>
              </a:ext>
            </a:extLst>
          </p:cNvPr>
          <p:cNvSpPr/>
          <p:nvPr/>
        </p:nvSpPr>
        <p:spPr>
          <a:xfrm>
            <a:off x="2781298" y="2081809"/>
            <a:ext cx="3277721" cy="1440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WHY of learning:</a:t>
            </a:r>
          </a:p>
          <a:p>
            <a:pPr algn="ctr"/>
            <a:r>
              <a:rPr lang="en-IE" sz="1800" dirty="0"/>
              <a:t>ENGAGEMENT</a:t>
            </a:r>
            <a:endParaRPr lang="en-IE" sz="28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EE58B8-ADE1-406B-89C6-F8AB51C483AE}"/>
              </a:ext>
            </a:extLst>
          </p:cNvPr>
          <p:cNvSpPr/>
          <p:nvPr/>
        </p:nvSpPr>
        <p:spPr>
          <a:xfrm>
            <a:off x="5417251" y="2088171"/>
            <a:ext cx="3639765" cy="1440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/>
              <a:t>The HOW of learning:</a:t>
            </a:r>
          </a:p>
          <a:p>
            <a:pPr algn="ctr"/>
            <a:r>
              <a:rPr lang="en-IE" sz="1800" dirty="0"/>
              <a:t>EXPRESSION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4724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The Center for Applied Special Technology (CAST) in Boston created UDL. Two of its members, Anne Meyer and David Rose, developed the principles of UDL in the late 1990s as a framework to improve and optimize teaching and learning for all people based on scientific insights into how humans learn.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3699096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E" sz="2400" dirty="0"/>
              <a:t>The UDL Guidelines can be used by educators, curriculum developers, researchers, parents, and anyone else who wants to implement the UDL framework in a learning environment. </a:t>
            </a: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1990436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E" sz="2400" dirty="0"/>
              <a:t>These guidelines offer a set of concrete suggestions that can be applied to any discipline or domain to ensure that all learners can access and participate in meaningful, challenging learning opportunities.</a:t>
            </a:r>
            <a:endParaRPr lang="en-US" sz="24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2606512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defRPr/>
            </a:pPr>
            <a:r>
              <a:rPr lang="en-US" sz="2000" dirty="0"/>
              <a:t>The full guidelines are here: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IE" sz="1800" dirty="0">
                <a:hlinkClick r:id="rId4"/>
              </a:rPr>
              <a:t>https://udlguidelines.cast.org/?utm_source=castsite&amp;lutm_medium=web&amp;utm_campaign=none&amp;utm_content=aboutudl#</a:t>
            </a:r>
            <a:endParaRPr lang="en-US" sz="2000" dirty="0"/>
          </a:p>
          <a:p>
            <a:pPr>
              <a:defRPr/>
            </a:pPr>
            <a:endParaRPr lang="en-IE" sz="1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4250813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C222EB-7920-4A45-B3F8-54259A5F2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670" y="799333"/>
            <a:ext cx="6176459" cy="3518930"/>
          </a:xfrm>
          <a:prstGeom prst="rect">
            <a:avLst/>
          </a:prstGeom>
        </p:spPr>
      </p:pic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1BC63-CA5A-4E0C-B4E7-80BC7DE40E62}"/>
              </a:ext>
            </a:extLst>
          </p:cNvPr>
          <p:cNvSpPr/>
          <p:nvPr/>
        </p:nvSpPr>
        <p:spPr>
          <a:xfrm rot="2100000">
            <a:off x="5913168" y="511043"/>
            <a:ext cx="28855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WHAT”</a:t>
            </a:r>
          </a:p>
        </p:txBody>
      </p:sp>
    </p:spTree>
    <p:extLst>
      <p:ext uri="{BB962C8B-B14F-4D97-AF65-F5344CB8AC3E}">
        <p14:creationId xmlns:p14="http://schemas.microsoft.com/office/powerpoint/2010/main" val="657542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  <a:p>
            <a:pPr marL="0" indent="0">
              <a:buNone/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 lvl="1">
              <a:defRPr/>
            </a:pPr>
            <a:r>
              <a:rPr lang="en-IE" sz="2000" dirty="0">
                <a:solidFill>
                  <a:srgbClr val="CC00CC"/>
                </a:solidFill>
              </a:rPr>
              <a:t>Guideline 1: Provide options for perception</a:t>
            </a:r>
          </a:p>
          <a:p>
            <a:pPr lvl="1">
              <a:defRPr/>
            </a:pPr>
            <a:r>
              <a:rPr lang="en-IE" sz="2000" dirty="0">
                <a:solidFill>
                  <a:srgbClr val="CC00CC"/>
                </a:solidFill>
              </a:rPr>
              <a:t>Guideline 2: Provide options for language, mathematical expressions, and symbols</a:t>
            </a:r>
          </a:p>
          <a:p>
            <a:pPr lvl="1">
              <a:defRPr/>
            </a:pPr>
            <a:r>
              <a:rPr lang="en-IE" sz="2000" dirty="0">
                <a:solidFill>
                  <a:srgbClr val="CC00CC"/>
                </a:solidFill>
              </a:rPr>
              <a:t>Guideline 3: Provide options for comprehension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2870675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077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5541FFA0-BD83-4407-9EAA-029EC13BF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29" y="770960"/>
            <a:ext cx="6101541" cy="3186965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B9F045C-858E-41D5-ADCE-606E89EDA61F}"/>
              </a:ext>
            </a:extLst>
          </p:cNvPr>
          <p:cNvSpPr/>
          <p:nvPr/>
        </p:nvSpPr>
        <p:spPr>
          <a:xfrm rot="2100000">
            <a:off x="6150468" y="598242"/>
            <a:ext cx="24753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WHY”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2351585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8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800" dirty="0">
                <a:solidFill>
                  <a:srgbClr val="00B050"/>
                </a:solidFill>
              </a:rPr>
              <a:t>Multiple means of Engagement</a:t>
            </a:r>
          </a:p>
          <a:p>
            <a:pPr lvl="1">
              <a:defRPr/>
            </a:pPr>
            <a:r>
              <a:rPr lang="en-IE" sz="2400" dirty="0">
                <a:solidFill>
                  <a:srgbClr val="00B050"/>
                </a:solidFill>
              </a:rPr>
              <a:t>Guideline 7: Provide options for recruiting interest</a:t>
            </a:r>
          </a:p>
          <a:p>
            <a:pPr lvl="1">
              <a:defRPr/>
            </a:pPr>
            <a:r>
              <a:rPr lang="en-IE" sz="2400" dirty="0">
                <a:solidFill>
                  <a:srgbClr val="00B050"/>
                </a:solidFill>
              </a:rPr>
              <a:t>Guideline 8: Provide options for sustaining effort and persistence</a:t>
            </a:r>
          </a:p>
          <a:p>
            <a:pPr lvl="1">
              <a:defRPr/>
            </a:pPr>
            <a:r>
              <a:rPr lang="en-IE" sz="2400" dirty="0">
                <a:solidFill>
                  <a:srgbClr val="00B050"/>
                </a:solidFill>
              </a:rPr>
              <a:t>Guideline 9: Provide options for self-regulation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2870675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921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E7743917-5322-4542-924D-7CD0BE76B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256" y="790590"/>
            <a:ext cx="6373287" cy="32556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2765B97-E197-4720-B1CC-69B38B169A4D}"/>
              </a:ext>
            </a:extLst>
          </p:cNvPr>
          <p:cNvSpPr/>
          <p:nvPr/>
        </p:nvSpPr>
        <p:spPr>
          <a:xfrm rot="2100000">
            <a:off x="6111996" y="573338"/>
            <a:ext cx="25523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HOW”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1186636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8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800" dirty="0">
                <a:solidFill>
                  <a:srgbClr val="0070C0"/>
                </a:solidFill>
              </a:rPr>
              <a:t>Multiple means of Expression</a:t>
            </a:r>
          </a:p>
          <a:p>
            <a:pPr lvl="1">
              <a:defRPr/>
            </a:pPr>
            <a:r>
              <a:rPr lang="en-IE" sz="2400" dirty="0">
                <a:solidFill>
                  <a:srgbClr val="0070C0"/>
                </a:solidFill>
              </a:rPr>
              <a:t>Guideline 4: Provide options for physical action</a:t>
            </a:r>
          </a:p>
          <a:p>
            <a:pPr lvl="1">
              <a:defRPr/>
            </a:pPr>
            <a:r>
              <a:rPr lang="en-IE" sz="2400" dirty="0">
                <a:solidFill>
                  <a:srgbClr val="0070C0"/>
                </a:solidFill>
              </a:rPr>
              <a:t>Guideline 5: Provide options for expression and communication</a:t>
            </a:r>
          </a:p>
          <a:p>
            <a:pPr lvl="1">
              <a:defRPr/>
            </a:pPr>
            <a:r>
              <a:rPr lang="en-IE" sz="2400" dirty="0">
                <a:solidFill>
                  <a:srgbClr val="0070C0"/>
                </a:solidFill>
              </a:rPr>
              <a:t>Guideline 6: Provide options for executive functions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2870675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4956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999AF47-6CA0-4A25-A31A-7B1678E17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50" y="304800"/>
            <a:ext cx="61341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9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996609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1A77050-8769-42D5-B770-1CBC9EAFF4EA}"/>
              </a:ext>
            </a:extLst>
          </p:cNvPr>
          <p:cNvSpPr txBox="1">
            <a:spLocks/>
          </p:cNvSpPr>
          <p:nvPr/>
        </p:nvSpPr>
        <p:spPr>
          <a:xfrm>
            <a:off x="649110" y="1177913"/>
            <a:ext cx="77724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 marL="596900" lvl="1" indent="0">
              <a:buNone/>
              <a:defRPr/>
            </a:pPr>
            <a:r>
              <a:rPr lang="en-IE" sz="1800" dirty="0">
                <a:solidFill>
                  <a:srgbClr val="CC00CC"/>
                </a:solidFill>
              </a:rPr>
              <a:t>Guideline 1: Provide options for perception</a:t>
            </a:r>
            <a:endParaRPr lang="en-IE" sz="1800" dirty="0"/>
          </a:p>
          <a:p>
            <a:pPr marL="596900" lvl="1" indent="0">
              <a:buNone/>
              <a:defRPr/>
            </a:pPr>
            <a:r>
              <a:rPr lang="en-IE" sz="1800" dirty="0"/>
              <a:t>Checkpoint 1.1 – Offer ways of customizing the display of information</a:t>
            </a:r>
          </a:p>
          <a:p>
            <a:pPr marL="596900" lvl="1" indent="0">
              <a:buNone/>
              <a:defRPr/>
            </a:pPr>
            <a:r>
              <a:rPr lang="en-IE" sz="1800" dirty="0"/>
              <a:t>Checkpoint 1.2 - Offer alternatives for auditory information</a:t>
            </a:r>
          </a:p>
          <a:p>
            <a:pPr marL="596900" lvl="1" indent="0">
              <a:buNone/>
              <a:defRPr/>
            </a:pPr>
            <a:r>
              <a:rPr lang="en-IE" sz="1800" dirty="0"/>
              <a:t>Checkpoint 1.3 - Offer alternatives for visual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257298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</a:t>
            </a:r>
            <a:r>
              <a:rPr lang="en-IE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change the font size, type, and colour. Also change the background</a:t>
            </a:r>
            <a:endParaRPr kumimoji="0" lang="en-IE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change the speed of a video or an audio file </a:t>
            </a:r>
            <a:endParaRPr kumimoji="0" lang="en-IE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captions,</a:t>
            </a:r>
            <a:r>
              <a:rPr kumimoji="0" lang="en-IE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and allow text-to-speech. </a:t>
            </a:r>
            <a:r>
              <a:rPr lang="en-IE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Consider tactile interfaces</a:t>
            </a:r>
            <a:endParaRPr kumimoji="0" lang="en-IE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IE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follow accessibility standards</a:t>
            </a:r>
            <a:r>
              <a:rPr kumimoji="0" lang="en-IE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(DAISY, NIMAS, etc.)</a:t>
            </a:r>
            <a:endParaRPr kumimoji="0" lang="en-IE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463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1A77050-8769-42D5-B770-1CBC9EAFF4EA}"/>
              </a:ext>
            </a:extLst>
          </p:cNvPr>
          <p:cNvSpPr txBox="1">
            <a:spLocks/>
          </p:cNvSpPr>
          <p:nvPr/>
        </p:nvSpPr>
        <p:spPr>
          <a:xfrm>
            <a:off x="685700" y="1487325"/>
            <a:ext cx="7772400" cy="29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96900" lvl="1" indent="0">
              <a:buNone/>
              <a:defRPr/>
            </a:pPr>
            <a:r>
              <a:rPr lang="en-IE" sz="1200" dirty="0">
                <a:solidFill>
                  <a:srgbClr val="CC00CC"/>
                </a:solidFill>
              </a:rPr>
              <a:t>Guideline 2: Provide options for language, mathematical expressions, and symbols</a:t>
            </a:r>
            <a:endParaRPr lang="en-IE" sz="1200" dirty="0"/>
          </a:p>
          <a:p>
            <a:pPr marL="596900" lvl="1" indent="0">
              <a:buNone/>
              <a:defRPr/>
            </a:pPr>
            <a:r>
              <a:rPr lang="en-IE" sz="1200" dirty="0"/>
              <a:t>Checkpoint 2.1 - Clarify vocabulary and symbols</a:t>
            </a:r>
          </a:p>
          <a:p>
            <a:pPr marL="596900" lvl="1" indent="0">
              <a:buNone/>
              <a:defRPr/>
            </a:pPr>
            <a:r>
              <a:rPr lang="en-IE" sz="1200" dirty="0"/>
              <a:t>Checkpoint 2.2 - Clarify syntax and structure</a:t>
            </a:r>
          </a:p>
          <a:p>
            <a:pPr marL="596900" lvl="1" indent="0">
              <a:buNone/>
              <a:defRPr/>
            </a:pPr>
            <a:r>
              <a:rPr lang="en-IE" sz="1200" dirty="0"/>
              <a:t>Checkpoint 2.3 - Support decoding of text, mathematical notation, and symbols</a:t>
            </a:r>
          </a:p>
          <a:p>
            <a:pPr marL="596900" lvl="1" indent="0">
              <a:buNone/>
              <a:defRPr/>
            </a:pPr>
            <a:r>
              <a:rPr lang="en-IE" sz="1200" dirty="0"/>
              <a:t>Checkpoint 2.4 - Promote understanding across languages</a:t>
            </a:r>
          </a:p>
          <a:p>
            <a:pPr marL="596900" lvl="1" indent="0">
              <a:buNone/>
              <a:defRPr/>
            </a:pPr>
            <a:r>
              <a:rPr lang="en-IE" sz="1200" dirty="0"/>
              <a:t>Checkpoint 2.5 - Illustrate through multiple media</a:t>
            </a:r>
          </a:p>
        </p:txBody>
      </p:sp>
    </p:spTree>
    <p:extLst>
      <p:ext uri="{BB962C8B-B14F-4D97-AF65-F5344CB8AC3E}">
        <p14:creationId xmlns:p14="http://schemas.microsoft.com/office/powerpoint/2010/main" val="808614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pre-teach vocabulary and symbols, so that it connects to the students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make explicit links between parts of the teaching content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access to alternative representations of mathematical notations.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links to online translation tools and multilingual glossaries. </a:t>
            </a:r>
          </a:p>
        </p:txBody>
      </p:sp>
    </p:spTree>
    <p:extLst>
      <p:ext uri="{BB962C8B-B14F-4D97-AF65-F5344CB8AC3E}">
        <p14:creationId xmlns:p14="http://schemas.microsoft.com/office/powerpoint/2010/main" val="2155815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1A77050-8769-42D5-B770-1CBC9EAFF4EA}"/>
              </a:ext>
            </a:extLst>
          </p:cNvPr>
          <p:cNvSpPr txBox="1">
            <a:spLocks/>
          </p:cNvSpPr>
          <p:nvPr/>
        </p:nvSpPr>
        <p:spPr>
          <a:xfrm>
            <a:off x="597045" y="1508144"/>
            <a:ext cx="7772400" cy="294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96900" lvl="1" indent="0">
              <a:buNone/>
              <a:defRPr/>
            </a:pPr>
            <a:r>
              <a:rPr lang="en-IE" dirty="0">
                <a:solidFill>
                  <a:srgbClr val="CC00CC"/>
                </a:solidFill>
              </a:rPr>
              <a:t>Guideline 3: Provide options for comprehension</a:t>
            </a:r>
            <a:endParaRPr lang="en-IE" dirty="0"/>
          </a:p>
          <a:p>
            <a:pPr marL="596900" lvl="1" indent="0">
              <a:buNone/>
              <a:defRPr/>
            </a:pPr>
            <a:r>
              <a:rPr lang="en-IE" dirty="0"/>
              <a:t>Checkpoint 3.1 - Activate or supply background knowledge</a:t>
            </a:r>
          </a:p>
          <a:p>
            <a:pPr marL="596900" lvl="1" indent="0">
              <a:buNone/>
              <a:defRPr/>
            </a:pPr>
            <a:r>
              <a:rPr lang="en-IE" dirty="0"/>
              <a:t>Checkpoint 3.2 - Highlight patterns, critical features, big ideas, and relationships</a:t>
            </a:r>
          </a:p>
          <a:p>
            <a:pPr marL="596900" lvl="1" indent="0">
              <a:buNone/>
              <a:defRPr/>
            </a:pPr>
            <a:r>
              <a:rPr lang="en-IE" dirty="0"/>
              <a:t>Checkpoint 3.3 - Guide information processing, visualization, and manipulation</a:t>
            </a:r>
          </a:p>
          <a:p>
            <a:pPr marL="596900" lvl="1" indent="0">
              <a:buNone/>
              <a:defRPr/>
            </a:pPr>
            <a:r>
              <a:rPr lang="en-IE" dirty="0"/>
              <a:t>Checkpoint 3.4 - Maximize transfer and generalization</a:t>
            </a:r>
          </a:p>
        </p:txBody>
      </p:sp>
    </p:spTree>
    <p:extLst>
      <p:ext uri="{BB962C8B-B14F-4D97-AF65-F5344CB8AC3E}">
        <p14:creationId xmlns:p14="http://schemas.microsoft.com/office/powerpoint/2010/main" val="10417079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CC00CC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CC00CC"/>
                </a:solidFill>
              </a:rPr>
              <a:t>Multiple means of Representation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link topics to student’s previous knowledge and cross-curricular topics 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to emphasize critical content, use multiple examples, and non-examples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“chunk” information into smaller elements, and memory mnemonics and tools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CC00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 visual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organiser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show topic sequence, but give students choice of “entry-point” </a:t>
            </a:r>
          </a:p>
        </p:txBody>
      </p:sp>
    </p:spTree>
    <p:extLst>
      <p:ext uri="{BB962C8B-B14F-4D97-AF65-F5344CB8AC3E}">
        <p14:creationId xmlns:p14="http://schemas.microsoft.com/office/powerpoint/2010/main" val="14929869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07CE63-893C-4463-AE0F-2065AD1DCEC3}"/>
              </a:ext>
            </a:extLst>
          </p:cNvPr>
          <p:cNvSpPr txBox="1"/>
          <p:nvPr/>
        </p:nvSpPr>
        <p:spPr>
          <a:xfrm>
            <a:off x="1083449" y="1793142"/>
            <a:ext cx="710773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IE" sz="2000" dirty="0">
                <a:solidFill>
                  <a:srgbClr val="00B050"/>
                </a:solidFill>
              </a:rPr>
              <a:t>Guideline 7: Provide options for recruiting interest</a:t>
            </a:r>
          </a:p>
          <a:p>
            <a:pPr lvl="1">
              <a:defRPr/>
            </a:pPr>
            <a:endParaRPr lang="en-IE" sz="2000" dirty="0"/>
          </a:p>
          <a:p>
            <a:pPr lvl="1">
              <a:defRPr/>
            </a:pPr>
            <a:r>
              <a:rPr lang="en-IE" sz="2000" dirty="0"/>
              <a:t>Checkpoint 7.1 - Optimize individual choice and autonomy</a:t>
            </a:r>
          </a:p>
          <a:p>
            <a:pPr lvl="1">
              <a:defRPr/>
            </a:pPr>
            <a:r>
              <a:rPr lang="en-IE" sz="2000" dirty="0"/>
              <a:t>Checkpoint 7.2 - Optimize relevance, value, and authenticity</a:t>
            </a:r>
          </a:p>
          <a:p>
            <a:pPr lvl="1">
              <a:defRPr/>
            </a:pPr>
            <a:r>
              <a:rPr lang="en-IE" sz="2000" dirty="0"/>
              <a:t>Checkpoint 7.3 - Minimize threats and distractions</a:t>
            </a:r>
          </a:p>
        </p:txBody>
      </p:sp>
    </p:spTree>
    <p:extLst>
      <p:ext uri="{BB962C8B-B14F-4D97-AF65-F5344CB8AC3E}">
        <p14:creationId xmlns:p14="http://schemas.microsoft.com/office/powerpoint/2010/main" val="2480747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students with choice in terms of challenge, rewards, timing of sub-tasks.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activities that are personalized, relevant (culturally and socially), and ability appropriate. 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activities that foster problem solving, and encourage the use of imagination.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a supportive and accepting classroom environment.</a:t>
            </a:r>
          </a:p>
        </p:txBody>
      </p:sp>
    </p:spTree>
    <p:extLst>
      <p:ext uri="{BB962C8B-B14F-4D97-AF65-F5344CB8AC3E}">
        <p14:creationId xmlns:p14="http://schemas.microsoft.com/office/powerpoint/2010/main" val="2653102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07CE63-893C-4463-AE0F-2065AD1DCEC3}"/>
              </a:ext>
            </a:extLst>
          </p:cNvPr>
          <p:cNvSpPr txBox="1"/>
          <p:nvPr/>
        </p:nvSpPr>
        <p:spPr>
          <a:xfrm>
            <a:off x="598200" y="1793142"/>
            <a:ext cx="80999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IE" sz="2000" dirty="0">
                <a:solidFill>
                  <a:srgbClr val="00B050"/>
                </a:solidFill>
              </a:rPr>
              <a:t>Guideline 8: Provide options for sustaining effort and persistence</a:t>
            </a:r>
          </a:p>
          <a:p>
            <a:pPr lvl="1">
              <a:defRPr/>
            </a:pPr>
            <a:endParaRPr lang="en-IE" sz="2000" dirty="0"/>
          </a:p>
          <a:p>
            <a:pPr lvl="1">
              <a:defRPr/>
            </a:pPr>
            <a:r>
              <a:rPr lang="en-IE" sz="2000" dirty="0"/>
              <a:t>Checkpoint 8.1 - Heighten salience of goals and objectives</a:t>
            </a:r>
          </a:p>
          <a:p>
            <a:pPr lvl="1">
              <a:defRPr/>
            </a:pPr>
            <a:r>
              <a:rPr lang="en-IE" sz="2000" dirty="0"/>
              <a:t>Checkpoint 8.2 - Vary demands and resources to optimize challenge</a:t>
            </a:r>
          </a:p>
          <a:p>
            <a:pPr lvl="1">
              <a:defRPr/>
            </a:pPr>
            <a:r>
              <a:rPr lang="en-IE" sz="2000" dirty="0"/>
              <a:t>Checkpoint 8.3 - Foster collaboration and community</a:t>
            </a:r>
          </a:p>
          <a:p>
            <a:pPr lvl="1">
              <a:defRPr/>
            </a:pPr>
            <a:r>
              <a:rPr lang="en-IE" sz="2000" dirty="0"/>
              <a:t>Checkpoint 8.4 - Increase mastery-oriented feedback</a:t>
            </a:r>
          </a:p>
        </p:txBody>
      </p:sp>
    </p:spTree>
    <p:extLst>
      <p:ext uri="{BB962C8B-B14F-4D97-AF65-F5344CB8AC3E}">
        <p14:creationId xmlns:p14="http://schemas.microsoft.com/office/powerpoint/2010/main" val="20079641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encourage students to define and focus on goals; and explore what excellence means.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focus less on external evaluation, and focus on effort and improvement in meeting standards.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 peer-review and peer-tutoring. Create rubrics and guides for groupwork.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feedback that is frequent, timely, and relevant. Also that </a:t>
            </a:r>
            <a:r>
              <a:rPr lang="en-US" sz="16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emphasises</a:t>
            </a:r>
            <a:r>
              <a:rPr lang="en-US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effort and improvement.</a:t>
            </a:r>
          </a:p>
        </p:txBody>
      </p:sp>
    </p:spTree>
    <p:extLst>
      <p:ext uri="{BB962C8B-B14F-4D97-AF65-F5344CB8AC3E}">
        <p14:creationId xmlns:p14="http://schemas.microsoft.com/office/powerpoint/2010/main" val="3610578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  <a:p>
            <a:r>
              <a:rPr lang="en-US" sz="2400" dirty="0"/>
              <a:t>The system is a box 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2206893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07CE63-893C-4463-AE0F-2065AD1DCEC3}"/>
              </a:ext>
            </a:extLst>
          </p:cNvPr>
          <p:cNvSpPr txBox="1"/>
          <p:nvPr/>
        </p:nvSpPr>
        <p:spPr>
          <a:xfrm>
            <a:off x="598200" y="1793142"/>
            <a:ext cx="80999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B050"/>
                </a:solidFill>
              </a:rPr>
              <a:t>Guideline 9: Provide options for self-regulation</a:t>
            </a:r>
          </a:p>
          <a:p>
            <a:pPr lvl="1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chemeClr val="tx1"/>
                </a:solidFill>
              </a:rPr>
              <a:t>Checkpoint 9.1 - Promote expectations and beliefs that optimize motivation</a:t>
            </a:r>
          </a:p>
          <a:p>
            <a:pPr lvl="1">
              <a:defRPr/>
            </a:pPr>
            <a:r>
              <a:rPr lang="en-US" sz="2000" dirty="0">
                <a:solidFill>
                  <a:schemeClr val="tx1"/>
                </a:solidFill>
              </a:rPr>
              <a:t>Checkpoint 9.2 - Facilitate personal coping skills and strategies</a:t>
            </a:r>
          </a:p>
          <a:p>
            <a:pPr lvl="1">
              <a:defRPr/>
            </a:pPr>
            <a:r>
              <a:rPr lang="en-US" sz="2000" dirty="0">
                <a:solidFill>
                  <a:schemeClr val="tx1"/>
                </a:solidFill>
              </a:rPr>
              <a:t>Checkpoint 9.3 - Develop self-assessment and reflection</a:t>
            </a:r>
          </a:p>
        </p:txBody>
      </p:sp>
    </p:spTree>
    <p:extLst>
      <p:ext uri="{BB962C8B-B14F-4D97-AF65-F5344CB8AC3E}">
        <p14:creationId xmlns:p14="http://schemas.microsoft.com/office/powerpoint/2010/main" val="4806847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B050"/>
                </a:solidFill>
              </a:rPr>
              <a:t>Multiple means of Engagement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kumimoji="0" lang="en-US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reduce frustration, and to keep on-task in spite of distractions.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 real life examples or simulations to demonstrate coping skills.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assist students in overcoming specific topics that they have phobias about.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assist the students in identifying their personal goals, and their own strengths and weaknesses.</a:t>
            </a:r>
          </a:p>
        </p:txBody>
      </p:sp>
    </p:spTree>
    <p:extLst>
      <p:ext uri="{BB962C8B-B14F-4D97-AF65-F5344CB8AC3E}">
        <p14:creationId xmlns:p14="http://schemas.microsoft.com/office/powerpoint/2010/main" val="18189891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DA40DD-2ACA-4C39-844A-ABEF9F411165}"/>
              </a:ext>
            </a:extLst>
          </p:cNvPr>
          <p:cNvSpPr txBox="1"/>
          <p:nvPr/>
        </p:nvSpPr>
        <p:spPr>
          <a:xfrm>
            <a:off x="1200441" y="2006422"/>
            <a:ext cx="69183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IE" sz="1800" dirty="0">
                <a:solidFill>
                  <a:srgbClr val="0070C0"/>
                </a:solidFill>
              </a:rPr>
              <a:t>Guideline 4: Provide options for physical action</a:t>
            </a:r>
          </a:p>
          <a:p>
            <a:pPr lvl="1">
              <a:defRPr/>
            </a:pPr>
            <a:endParaRPr lang="en-IE" sz="1800" dirty="0"/>
          </a:p>
          <a:p>
            <a:pPr lvl="1">
              <a:defRPr/>
            </a:pPr>
            <a:r>
              <a:rPr lang="en-IE" sz="1800" dirty="0"/>
              <a:t>Checkpoint 4.1 - Vary the methods for response and navigation</a:t>
            </a:r>
          </a:p>
          <a:p>
            <a:pPr lvl="1">
              <a:defRPr/>
            </a:pPr>
            <a:r>
              <a:rPr lang="en-IE" sz="1800" dirty="0"/>
              <a:t>Checkpoint 4.2 - Optimize access to tools and assistive technologies</a:t>
            </a:r>
          </a:p>
        </p:txBody>
      </p:sp>
    </p:spTree>
    <p:extLst>
      <p:ext uri="{BB962C8B-B14F-4D97-AF65-F5344CB8AC3E}">
        <p14:creationId xmlns:p14="http://schemas.microsoft.com/office/powerpoint/2010/main" val="14025114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alternative ways of accessing content, in terms of rate, timing, and motor action.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alternative keystrokes for mouse actions, and access to alternative keyboards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only use software that works with a range of assistive technologies.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explore the use of switch and scanning access for your content.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28116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DA40DD-2ACA-4C39-844A-ABEF9F411165}"/>
              </a:ext>
            </a:extLst>
          </p:cNvPr>
          <p:cNvSpPr txBox="1"/>
          <p:nvPr/>
        </p:nvSpPr>
        <p:spPr>
          <a:xfrm>
            <a:off x="1200441" y="2006422"/>
            <a:ext cx="691831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IE" sz="1800" dirty="0">
                <a:solidFill>
                  <a:srgbClr val="0070C0"/>
                </a:solidFill>
              </a:rPr>
              <a:t>Guideline 5: Provide options for expression and communication</a:t>
            </a:r>
          </a:p>
          <a:p>
            <a:pPr lvl="1">
              <a:defRPr/>
            </a:pPr>
            <a:endParaRPr lang="en-IE" sz="1800" dirty="0"/>
          </a:p>
          <a:p>
            <a:pPr lvl="1">
              <a:defRPr/>
            </a:pPr>
            <a:r>
              <a:rPr lang="en-IE" sz="1800" dirty="0"/>
              <a:t>Checkpoint 5.1 - Use multiple media for communication</a:t>
            </a:r>
          </a:p>
          <a:p>
            <a:pPr lvl="1">
              <a:defRPr/>
            </a:pPr>
            <a:r>
              <a:rPr lang="en-IE" sz="1800" dirty="0"/>
              <a:t>Checkpoint 5.2 - Use multiple tools for construction and composition</a:t>
            </a:r>
          </a:p>
          <a:p>
            <a:pPr lvl="1">
              <a:defRPr/>
            </a:pPr>
            <a:r>
              <a:rPr lang="en-IE" sz="1800" dirty="0"/>
              <a:t>Checkpoint 5.3 - Build fluencies with graduated levels of support for practice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8420984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consider using text, speech, drawing, film, music, dance, visual art, sculpture.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 social media, interactive web tools, simulations, chats, animations.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sample sentences, and sentence starters. Use concept mapping tools. 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multiple model solutions to real problems, and differentiated feedback.</a:t>
            </a:r>
          </a:p>
        </p:txBody>
      </p:sp>
    </p:spTree>
    <p:extLst>
      <p:ext uri="{BB962C8B-B14F-4D97-AF65-F5344CB8AC3E}">
        <p14:creationId xmlns:p14="http://schemas.microsoft.com/office/powerpoint/2010/main" val="41770186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DA40DD-2ACA-4C39-844A-ABEF9F411165}"/>
              </a:ext>
            </a:extLst>
          </p:cNvPr>
          <p:cNvSpPr txBox="1"/>
          <p:nvPr/>
        </p:nvSpPr>
        <p:spPr>
          <a:xfrm>
            <a:off x="1200441" y="2006422"/>
            <a:ext cx="69183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IE" sz="1800" dirty="0">
                <a:solidFill>
                  <a:srgbClr val="0070C0"/>
                </a:solidFill>
              </a:rPr>
              <a:t>Guideline 6: Provide options for executive functions</a:t>
            </a:r>
          </a:p>
          <a:p>
            <a:pPr lvl="1">
              <a:defRPr/>
            </a:pPr>
            <a:endParaRPr lang="en-IE" sz="1800" dirty="0"/>
          </a:p>
          <a:p>
            <a:pPr lvl="1">
              <a:defRPr/>
            </a:pPr>
            <a:r>
              <a:rPr lang="en-IE" sz="1800" dirty="0"/>
              <a:t>Checkpoint 6.1 - Guide appropriate goal-setting</a:t>
            </a:r>
          </a:p>
          <a:p>
            <a:pPr lvl="1">
              <a:defRPr/>
            </a:pPr>
            <a:r>
              <a:rPr lang="en-IE" sz="1800" dirty="0"/>
              <a:t>Checkpoint 6.2 - Support planning and strategy development</a:t>
            </a:r>
          </a:p>
          <a:p>
            <a:pPr lvl="1">
              <a:defRPr/>
            </a:pPr>
            <a:r>
              <a:rPr lang="en-IE" sz="1800" dirty="0"/>
              <a:t>Checkpoint 6.3 - Facilitate managing information and resources</a:t>
            </a:r>
          </a:p>
          <a:p>
            <a:pPr lvl="1">
              <a:defRPr/>
            </a:pPr>
            <a:r>
              <a:rPr lang="en-IE" sz="1800" dirty="0"/>
              <a:t>Checkpoint 6.4 - Enhance capacity for monitoring progress</a:t>
            </a:r>
          </a:p>
        </p:txBody>
      </p:sp>
    </p:spTree>
    <p:extLst>
      <p:ext uri="{BB962C8B-B14F-4D97-AF65-F5344CB8AC3E}">
        <p14:creationId xmlns:p14="http://schemas.microsoft.com/office/powerpoint/2010/main" val="2098605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17D081-3838-48D7-BF69-2160B9C78D2F}"/>
              </a:ext>
            </a:extLst>
          </p:cNvPr>
          <p:cNvSpPr>
            <a:spLocks noGrp="1"/>
          </p:cNvSpPr>
          <p:nvPr/>
        </p:nvSpPr>
        <p:spPr bwMode="auto">
          <a:xfrm>
            <a:off x="773400" y="67935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DA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endParaRPr lang="en-IE" sz="24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IE" sz="2400" dirty="0">
                <a:solidFill>
                  <a:srgbClr val="0070C0"/>
                </a:solidFill>
              </a:rPr>
              <a:t>Multiple means of Expression</a:t>
            </a: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4FA79BD-31E9-4AE4-B890-ECD911C8CB44}"/>
              </a:ext>
            </a:extLst>
          </p:cNvPr>
          <p:cNvSpPr/>
          <p:nvPr/>
        </p:nvSpPr>
        <p:spPr bwMode="auto">
          <a:xfrm>
            <a:off x="522000" y="1017724"/>
            <a:ext cx="8100000" cy="642027"/>
          </a:xfrm>
          <a:prstGeom prst="roundRect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noFill/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09AC39B-5C7D-4524-BC30-4DD060B0F9B3}"/>
              </a:ext>
            </a:extLst>
          </p:cNvPr>
          <p:cNvSpPr/>
          <p:nvPr/>
        </p:nvSpPr>
        <p:spPr bwMode="auto">
          <a:xfrm>
            <a:off x="16764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identify milestones, and to help estimate effort.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BF3902DF-F29C-43B0-A0C6-5A9C54C04FA0}"/>
              </a:ext>
            </a:extLst>
          </p:cNvPr>
          <p:cNvSpPr/>
          <p:nvPr/>
        </p:nvSpPr>
        <p:spPr bwMode="auto">
          <a:xfrm>
            <a:off x="4876800" y="1810872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US" sz="18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embed points to reflect at, and point to show your work.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08B763D4-E716-4588-8ECB-0BE0ED622289}"/>
              </a:ext>
            </a:extLst>
          </p:cNvPr>
          <p:cNvSpPr/>
          <p:nvPr/>
        </p:nvSpPr>
        <p:spPr bwMode="auto">
          <a:xfrm>
            <a:off x="16764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for notetaking, and categorizing.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4C2B1B77-AEE6-464A-886A-355BF56E87D9}"/>
              </a:ext>
            </a:extLst>
          </p:cNvPr>
          <p:cNvSpPr/>
          <p:nvPr/>
        </p:nvSpPr>
        <p:spPr bwMode="auto">
          <a:xfrm>
            <a:off x="4876800" y="3045587"/>
            <a:ext cx="2971800" cy="1083325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US" sz="18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US" sz="18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for self-assessment, and sample rubrics.</a:t>
            </a:r>
          </a:p>
        </p:txBody>
      </p:sp>
    </p:spTree>
    <p:extLst>
      <p:ext uri="{BB962C8B-B14F-4D97-AF65-F5344CB8AC3E}">
        <p14:creationId xmlns:p14="http://schemas.microsoft.com/office/powerpoint/2010/main" val="14444922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  <a:p>
            <a:r>
              <a:rPr lang="en-US" sz="2400" dirty="0"/>
              <a:t>The system is a box 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C92708-ABBD-4109-90F4-FAADE7352374}"/>
              </a:ext>
            </a:extLst>
          </p:cNvPr>
          <p:cNvSpPr/>
          <p:nvPr/>
        </p:nvSpPr>
        <p:spPr bwMode="auto">
          <a:xfrm>
            <a:off x="3073513" y="2174386"/>
            <a:ext cx="2996774" cy="1602601"/>
          </a:xfrm>
          <a:prstGeom prst="rect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59444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  <a:p>
            <a:r>
              <a:rPr lang="en-US" sz="2400" dirty="0"/>
              <a:t>The system has inputs…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C92708-ABBD-4109-90F4-FAADE7352374}"/>
              </a:ext>
            </a:extLst>
          </p:cNvPr>
          <p:cNvSpPr/>
          <p:nvPr/>
        </p:nvSpPr>
        <p:spPr bwMode="auto">
          <a:xfrm>
            <a:off x="3073513" y="2174386"/>
            <a:ext cx="2996774" cy="1602601"/>
          </a:xfrm>
          <a:prstGeom prst="rect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System</a:t>
            </a:r>
          </a:p>
        </p:txBody>
      </p:sp>
      <p:sp>
        <p:nvSpPr>
          <p:cNvPr id="9" name="Right Arrow 4">
            <a:extLst>
              <a:ext uri="{FF2B5EF4-FFF2-40B4-BE49-F238E27FC236}">
                <a16:creationId xmlns:a16="http://schemas.microsoft.com/office/drawing/2014/main" id="{79E843B2-04CC-47AE-ACE1-E1178354B9C3}"/>
              </a:ext>
            </a:extLst>
          </p:cNvPr>
          <p:cNvSpPr/>
          <p:nvPr/>
        </p:nvSpPr>
        <p:spPr bwMode="auto">
          <a:xfrm>
            <a:off x="1359406" y="2336092"/>
            <a:ext cx="1714107" cy="10960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</p:txBody>
      </p:sp>
    </p:spTree>
    <p:extLst>
      <p:ext uri="{BB962C8B-B14F-4D97-AF65-F5344CB8AC3E}">
        <p14:creationId xmlns:p14="http://schemas.microsoft.com/office/powerpoint/2010/main" val="294298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  <a:p>
            <a:r>
              <a:rPr lang="en-US" sz="2400" dirty="0"/>
              <a:t>The system has outputs…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C92708-ABBD-4109-90F4-FAADE7352374}"/>
              </a:ext>
            </a:extLst>
          </p:cNvPr>
          <p:cNvSpPr/>
          <p:nvPr/>
        </p:nvSpPr>
        <p:spPr bwMode="auto">
          <a:xfrm>
            <a:off x="3073513" y="2174386"/>
            <a:ext cx="2996774" cy="1602601"/>
          </a:xfrm>
          <a:prstGeom prst="rect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System</a:t>
            </a:r>
          </a:p>
        </p:txBody>
      </p:sp>
      <p:sp>
        <p:nvSpPr>
          <p:cNvPr id="9" name="Right Arrow 4">
            <a:extLst>
              <a:ext uri="{FF2B5EF4-FFF2-40B4-BE49-F238E27FC236}">
                <a16:creationId xmlns:a16="http://schemas.microsoft.com/office/drawing/2014/main" id="{79E843B2-04CC-47AE-ACE1-E1178354B9C3}"/>
              </a:ext>
            </a:extLst>
          </p:cNvPr>
          <p:cNvSpPr/>
          <p:nvPr/>
        </p:nvSpPr>
        <p:spPr bwMode="auto">
          <a:xfrm>
            <a:off x="1359406" y="2336092"/>
            <a:ext cx="1714107" cy="10960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</p:txBody>
      </p:sp>
      <p:sp>
        <p:nvSpPr>
          <p:cNvPr id="10" name="Right Arrow 4">
            <a:extLst>
              <a:ext uri="{FF2B5EF4-FFF2-40B4-BE49-F238E27FC236}">
                <a16:creationId xmlns:a16="http://schemas.microsoft.com/office/drawing/2014/main" id="{4E42446D-5F7F-4172-9EA9-8D3E4D9FC417}"/>
              </a:ext>
            </a:extLst>
          </p:cNvPr>
          <p:cNvSpPr/>
          <p:nvPr/>
        </p:nvSpPr>
        <p:spPr bwMode="auto">
          <a:xfrm>
            <a:off x="6070287" y="2268706"/>
            <a:ext cx="1714107" cy="10960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293448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What is a “system view”?</a:t>
            </a:r>
          </a:p>
          <a:p>
            <a:r>
              <a:rPr lang="en-US" sz="2400" dirty="0"/>
              <a:t>And has a number of interacting process. That convert inputs to outputs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C92708-ABBD-4109-90F4-FAADE7352374}"/>
              </a:ext>
            </a:extLst>
          </p:cNvPr>
          <p:cNvSpPr/>
          <p:nvPr/>
        </p:nvSpPr>
        <p:spPr bwMode="auto">
          <a:xfrm>
            <a:off x="3073513" y="2174386"/>
            <a:ext cx="2996774" cy="1602601"/>
          </a:xfrm>
          <a:prstGeom prst="rect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ight Arrow 4">
            <a:extLst>
              <a:ext uri="{FF2B5EF4-FFF2-40B4-BE49-F238E27FC236}">
                <a16:creationId xmlns:a16="http://schemas.microsoft.com/office/drawing/2014/main" id="{79E843B2-04CC-47AE-ACE1-E1178354B9C3}"/>
              </a:ext>
            </a:extLst>
          </p:cNvPr>
          <p:cNvSpPr/>
          <p:nvPr/>
        </p:nvSpPr>
        <p:spPr bwMode="auto">
          <a:xfrm>
            <a:off x="1359406" y="2336092"/>
            <a:ext cx="1714107" cy="10960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Inputs</a:t>
            </a:r>
          </a:p>
        </p:txBody>
      </p:sp>
      <p:sp>
        <p:nvSpPr>
          <p:cNvPr id="10" name="Right Arrow 4">
            <a:extLst>
              <a:ext uri="{FF2B5EF4-FFF2-40B4-BE49-F238E27FC236}">
                <a16:creationId xmlns:a16="http://schemas.microsoft.com/office/drawing/2014/main" id="{4E42446D-5F7F-4172-9EA9-8D3E4D9FC417}"/>
              </a:ext>
            </a:extLst>
          </p:cNvPr>
          <p:cNvSpPr/>
          <p:nvPr/>
        </p:nvSpPr>
        <p:spPr bwMode="auto">
          <a:xfrm>
            <a:off x="6070287" y="2268706"/>
            <a:ext cx="1714107" cy="109608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Outputs</a:t>
            </a:r>
          </a:p>
        </p:txBody>
      </p:sp>
      <p:sp>
        <p:nvSpPr>
          <p:cNvPr id="13" name="Rounded Rectangle 13">
            <a:extLst>
              <a:ext uri="{FF2B5EF4-FFF2-40B4-BE49-F238E27FC236}">
                <a16:creationId xmlns:a16="http://schemas.microsoft.com/office/drawing/2014/main" id="{5D346B61-12CE-49BC-A849-24F4A5924EE6}"/>
              </a:ext>
            </a:extLst>
          </p:cNvPr>
          <p:cNvSpPr/>
          <p:nvPr/>
        </p:nvSpPr>
        <p:spPr bwMode="auto">
          <a:xfrm>
            <a:off x="3224952" y="2243916"/>
            <a:ext cx="1138518" cy="35411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Process 1</a:t>
            </a:r>
            <a:endParaRPr kumimoji="0" lang="en-I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Rounded Rectangle 18">
            <a:extLst>
              <a:ext uri="{FF2B5EF4-FFF2-40B4-BE49-F238E27FC236}">
                <a16:creationId xmlns:a16="http://schemas.microsoft.com/office/drawing/2014/main" id="{08C9157B-CED1-44A1-8CBA-6443CE4CB556}"/>
              </a:ext>
            </a:extLst>
          </p:cNvPr>
          <p:cNvSpPr/>
          <p:nvPr/>
        </p:nvSpPr>
        <p:spPr bwMode="auto">
          <a:xfrm>
            <a:off x="3460589" y="2829188"/>
            <a:ext cx="1138518" cy="35411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Process 2</a:t>
            </a:r>
            <a:endParaRPr kumimoji="0" lang="en-I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" name="Rounded Rectangle 19">
            <a:extLst>
              <a:ext uri="{FF2B5EF4-FFF2-40B4-BE49-F238E27FC236}">
                <a16:creationId xmlns:a16="http://schemas.microsoft.com/office/drawing/2014/main" id="{01783461-BD08-4333-A363-821A6D99EECF}"/>
              </a:ext>
            </a:extLst>
          </p:cNvPr>
          <p:cNvSpPr/>
          <p:nvPr/>
        </p:nvSpPr>
        <p:spPr bwMode="auto">
          <a:xfrm>
            <a:off x="3834748" y="3396681"/>
            <a:ext cx="1138518" cy="35411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Process 3</a:t>
            </a:r>
            <a:endParaRPr kumimoji="0" lang="en-I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Rounded Rectangle 20">
            <a:extLst>
              <a:ext uri="{FF2B5EF4-FFF2-40B4-BE49-F238E27FC236}">
                <a16:creationId xmlns:a16="http://schemas.microsoft.com/office/drawing/2014/main" id="{5EF138C7-35AC-4367-815F-EE36081063D5}"/>
              </a:ext>
            </a:extLst>
          </p:cNvPr>
          <p:cNvSpPr/>
          <p:nvPr/>
        </p:nvSpPr>
        <p:spPr bwMode="auto">
          <a:xfrm>
            <a:off x="4848247" y="2224707"/>
            <a:ext cx="1138518" cy="35411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Process 4</a:t>
            </a:r>
            <a:endParaRPr kumimoji="0" lang="en-I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Rounded Rectangle 21">
            <a:extLst>
              <a:ext uri="{FF2B5EF4-FFF2-40B4-BE49-F238E27FC236}">
                <a16:creationId xmlns:a16="http://schemas.microsoft.com/office/drawing/2014/main" id="{B8A293D7-F107-46A5-A180-EC40B48A17F7}"/>
              </a:ext>
            </a:extLst>
          </p:cNvPr>
          <p:cNvSpPr/>
          <p:nvPr/>
        </p:nvSpPr>
        <p:spPr bwMode="auto">
          <a:xfrm>
            <a:off x="4858750" y="3007877"/>
            <a:ext cx="1138518" cy="35411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Process 5</a:t>
            </a:r>
            <a:endParaRPr kumimoji="0" lang="en-I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D89751-F68C-4C01-8AA5-1A634667E495}"/>
              </a:ext>
            </a:extLst>
          </p:cNvPr>
          <p:cNvCxnSpPr>
            <a:stCxn id="16" idx="2"/>
            <a:endCxn id="17" idx="0"/>
          </p:cNvCxnSpPr>
          <p:nvPr/>
        </p:nvCxnSpPr>
        <p:spPr bwMode="auto">
          <a:xfrm>
            <a:off x="5417506" y="2578818"/>
            <a:ext cx="10503" cy="42905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7AB6046-DC78-4F38-9C3A-03550E988D67}"/>
              </a:ext>
            </a:extLst>
          </p:cNvPr>
          <p:cNvCxnSpPr>
            <a:stCxn id="13" idx="2"/>
            <a:endCxn id="14" idx="0"/>
          </p:cNvCxnSpPr>
          <p:nvPr/>
        </p:nvCxnSpPr>
        <p:spPr bwMode="auto">
          <a:xfrm>
            <a:off x="3794211" y="2598027"/>
            <a:ext cx="235637" cy="23116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E392AFE-1EA3-46F0-8FC4-EC8591E8A443}"/>
              </a:ext>
            </a:extLst>
          </p:cNvPr>
          <p:cNvCxnSpPr>
            <a:stCxn id="15" idx="3"/>
            <a:endCxn id="17" idx="2"/>
          </p:cNvCxnSpPr>
          <p:nvPr/>
        </p:nvCxnSpPr>
        <p:spPr bwMode="auto">
          <a:xfrm flipV="1">
            <a:off x="4973266" y="3361988"/>
            <a:ext cx="454743" cy="21174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2679E0-7D58-435B-89AA-916A329D9B9A}"/>
              </a:ext>
            </a:extLst>
          </p:cNvPr>
          <p:cNvCxnSpPr>
            <a:stCxn id="14" idx="2"/>
            <a:endCxn id="15" idx="0"/>
          </p:cNvCxnSpPr>
          <p:nvPr/>
        </p:nvCxnSpPr>
        <p:spPr bwMode="auto">
          <a:xfrm>
            <a:off x="4029848" y="3183299"/>
            <a:ext cx="374159" cy="21338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FE042F9-FA19-4DFB-BA08-F9285DD77D3C}"/>
              </a:ext>
            </a:extLst>
          </p:cNvPr>
          <p:cNvCxnSpPr>
            <a:stCxn id="15" idx="0"/>
            <a:endCxn id="16" idx="2"/>
          </p:cNvCxnSpPr>
          <p:nvPr/>
        </p:nvCxnSpPr>
        <p:spPr bwMode="auto">
          <a:xfrm flipV="1">
            <a:off x="4404007" y="2578818"/>
            <a:ext cx="1013499" cy="81786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05ACEB-542D-4FF9-A1EC-609A68CB9863}"/>
              </a:ext>
            </a:extLst>
          </p:cNvPr>
          <p:cNvCxnSpPr>
            <a:stCxn id="14" idx="0"/>
            <a:endCxn id="16" idx="1"/>
          </p:cNvCxnSpPr>
          <p:nvPr/>
        </p:nvCxnSpPr>
        <p:spPr bwMode="auto">
          <a:xfrm flipV="1">
            <a:off x="4029848" y="2401763"/>
            <a:ext cx="818399" cy="42742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8DA2FC-F10B-4AA3-A8D4-85071C25A8E3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 bwMode="auto">
          <a:xfrm flipV="1">
            <a:off x="3073513" y="2420972"/>
            <a:ext cx="151439" cy="46316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E633AE3-2201-4016-88F2-A555CB7620B8}"/>
              </a:ext>
            </a:extLst>
          </p:cNvPr>
          <p:cNvCxnSpPr>
            <a:cxnSpLocks/>
            <a:stCxn id="17" idx="3"/>
            <a:endCxn id="10" idx="1"/>
          </p:cNvCxnSpPr>
          <p:nvPr/>
        </p:nvCxnSpPr>
        <p:spPr bwMode="auto">
          <a:xfrm flipV="1">
            <a:off x="5997268" y="2816747"/>
            <a:ext cx="73019" cy="36818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3913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E" dirty="0"/>
              <a:t>UDL</a:t>
            </a:r>
            <a:endParaRPr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4348" y="4246075"/>
            <a:ext cx="1577824" cy="7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093955"/>
            <a:ext cx="8520600" cy="3580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/>
              <a:t>How does this work for a person?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</a:p>
        </p:txBody>
      </p:sp>
    </p:spTree>
    <p:extLst>
      <p:ext uri="{BB962C8B-B14F-4D97-AF65-F5344CB8AC3E}">
        <p14:creationId xmlns:p14="http://schemas.microsoft.com/office/powerpoint/2010/main" val="242881711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2126</Words>
  <Application>Microsoft Office PowerPoint</Application>
  <PresentationFormat>On-screen Show (16:9)</PresentationFormat>
  <Paragraphs>403</Paragraphs>
  <Slides>48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Arial</vt:lpstr>
      <vt:lpstr>Roboto</vt:lpstr>
      <vt:lpstr>Simple Light</vt:lpstr>
      <vt:lpstr>CPD in Applied Blended Learning Technologies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PowerPoint Presentation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UDL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Gordon</cp:lastModifiedBy>
  <cp:revision>90</cp:revision>
  <dcterms:modified xsi:type="dcterms:W3CDTF">2021-04-18T21:27:45Z</dcterms:modified>
</cp:coreProperties>
</file>