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82" r:id="rId2"/>
    <p:sldId id="335" r:id="rId3"/>
    <p:sldId id="340" r:id="rId4"/>
    <p:sldId id="341" r:id="rId5"/>
    <p:sldId id="342" r:id="rId6"/>
    <p:sldId id="343" r:id="rId7"/>
    <p:sldId id="344" r:id="rId8"/>
    <p:sldId id="345" r:id="rId9"/>
    <p:sldId id="339" r:id="rId10"/>
    <p:sldId id="337" r:id="rId11"/>
    <p:sldId id="338" r:id="rId12"/>
    <p:sldId id="411" r:id="rId13"/>
    <p:sldId id="412" r:id="rId14"/>
    <p:sldId id="413" r:id="rId15"/>
    <p:sldId id="414" r:id="rId16"/>
    <p:sldId id="416" r:id="rId17"/>
    <p:sldId id="334" r:id="rId18"/>
    <p:sldId id="417" r:id="rId19"/>
    <p:sldId id="332" r:id="rId20"/>
    <p:sldId id="333" r:id="rId21"/>
    <p:sldId id="346" r:id="rId22"/>
    <p:sldId id="347" r:id="rId23"/>
    <p:sldId id="331" r:id="rId24"/>
    <p:sldId id="348" r:id="rId25"/>
    <p:sldId id="349" r:id="rId26"/>
    <p:sldId id="350" r:id="rId27"/>
    <p:sldId id="330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2D050"/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80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02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5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849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74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475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70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81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9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9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731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607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620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490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03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826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643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482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36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75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95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58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85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.educause.edu/articles/2018/9/a-rubric-for-evaluating-e-learning-tools-in-higher-educ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ra.net/eLera/Home/Articles/LORI%201.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CPD in </a:t>
            </a:r>
            <a:r>
              <a:rPr lang="en-IE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Applied Blended Learning Technologies</a:t>
            </a:r>
            <a:endParaRPr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Evaluation Techniques</a:t>
            </a: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  <a:endParaRPr lang="it" sz="2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MERLOT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There are three general categories of evaluation standards used within MERLOT: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Quality of Content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Potential Effectiveness as a Teaching-Learning Tool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Ease of Use 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146119A5-F708-4D5E-A1D5-76FC7EAA14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92627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BD9062-2486-459D-A876-1D44856F7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"/>
            <a:ext cx="9144000" cy="51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Anstey and Watson Rubric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A Rubric for Evaluating E-Learning Tools in Higher Education Authors: by Lauren Anstey and Gavan Watson</a:t>
            </a:r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https://er.educause.edu/articles/2018/9/a-rubric-for-evaluating-e-learning-tools-in-higher-education</a:t>
            </a:r>
            <a:endParaRPr lang="en-US" sz="2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4E2E709F-9ED6-4833-A34D-C718123DC9D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27210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Anstey and Watson Rubric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Functionality</a:t>
            </a:r>
          </a:p>
          <a:p>
            <a:r>
              <a:rPr lang="en-US" sz="2000" dirty="0"/>
              <a:t>Accessibility</a:t>
            </a:r>
          </a:p>
          <a:p>
            <a:r>
              <a:rPr lang="en-US" sz="2000" dirty="0"/>
              <a:t>Technical</a:t>
            </a:r>
          </a:p>
          <a:p>
            <a:r>
              <a:rPr lang="en-US" sz="2000" dirty="0"/>
              <a:t>Mobile Design</a:t>
            </a:r>
          </a:p>
          <a:p>
            <a:r>
              <a:rPr lang="en-US" sz="2000" dirty="0"/>
              <a:t>Privacy, Data Protection, and Rights</a:t>
            </a:r>
          </a:p>
          <a:p>
            <a:r>
              <a:rPr lang="en-US" sz="2000" dirty="0"/>
              <a:t>Social Presence</a:t>
            </a:r>
          </a:p>
          <a:p>
            <a:r>
              <a:rPr lang="en-US" sz="2000" dirty="0"/>
              <a:t>Teaching Presence</a:t>
            </a:r>
          </a:p>
          <a:p>
            <a:r>
              <a:rPr lang="en-US" sz="2000" dirty="0"/>
              <a:t>Cognitive Presence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BF5BF-1377-450F-944A-1B58C830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843" y="187777"/>
            <a:ext cx="2070438" cy="3882071"/>
          </a:xfrm>
          <a:prstGeom prst="rect">
            <a:avLst/>
          </a:prstGeom>
        </p:spPr>
      </p:pic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74B29A39-4BE6-4F7B-89D1-B7E29C01522A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142320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SECTIONS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0" y="41022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SECTIONS was developed by Anthony Bates, and Gary Poole in their 2003 book “Effective Teaching With Technology In Higher Education”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46A24ED-FE7A-4CB0-B3AB-3787D05BA683}"/>
              </a:ext>
            </a:extLst>
          </p:cNvPr>
          <p:cNvSpPr txBox="1"/>
          <p:nvPr/>
        </p:nvSpPr>
        <p:spPr>
          <a:xfrm>
            <a:off x="96648" y="43903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10340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SECTIONS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000" dirty="0"/>
              <a:t>Students</a:t>
            </a:r>
          </a:p>
          <a:p>
            <a:r>
              <a:rPr lang="en-IE" sz="2000" dirty="0"/>
              <a:t>Ease of use</a:t>
            </a:r>
          </a:p>
          <a:p>
            <a:r>
              <a:rPr lang="en-IE" sz="2000" dirty="0"/>
              <a:t>Costs</a:t>
            </a:r>
          </a:p>
          <a:p>
            <a:r>
              <a:rPr lang="en-IE" sz="2000" dirty="0"/>
              <a:t>Teaching and learning</a:t>
            </a:r>
          </a:p>
          <a:p>
            <a:r>
              <a:rPr lang="en-IE" sz="2000" dirty="0"/>
              <a:t>Interactivity</a:t>
            </a:r>
          </a:p>
          <a:p>
            <a:r>
              <a:rPr lang="en-IE" sz="2000" dirty="0"/>
              <a:t>Organization</a:t>
            </a:r>
          </a:p>
          <a:p>
            <a:r>
              <a:rPr lang="en-IE" sz="2000" dirty="0"/>
              <a:t>Novelty</a:t>
            </a:r>
          </a:p>
          <a:p>
            <a:r>
              <a:rPr lang="en-IE" sz="2000" dirty="0"/>
              <a:t>Speed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4092259C-B873-44E4-891F-5B49849484E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24871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7951E5-9B79-4CE7-9D73-E43E70B6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47" y="1017725"/>
            <a:ext cx="7361305" cy="3707447"/>
          </a:xfrm>
          <a:prstGeom prst="rect">
            <a:avLst/>
          </a:prstGeom>
        </p:spPr>
      </p:pic>
      <p:sp>
        <p:nvSpPr>
          <p:cNvPr id="13" name="Google Shape;127;p19">
            <a:extLst>
              <a:ext uri="{FF2B5EF4-FFF2-40B4-BE49-F238E27FC236}">
                <a16:creationId xmlns:a16="http://schemas.microsoft.com/office/drawing/2014/main" id="{4030E088-B8F4-44EF-AAF4-22D3D7E48A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415186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Gartner Hype Cycle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Gartner, is a global research and advisory firm providing information, advice, and tools for leaders in IT, finance, HR, customer service and support, communications, legal and compliance, marketing, sales, and supply chain functions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CB8A15CD-B551-4820-BCD5-0302D8DA21CB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200311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Gartner Hype Cycle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Gartner have created the “hype cycle” as graphical presentation to represent the maturity, adoption, and social application of specific technologies. </a:t>
            </a:r>
          </a:p>
          <a:p>
            <a:r>
              <a:rPr lang="en-US" sz="2400" dirty="0"/>
              <a:t>The hype cycle claims to provide a graphical and conceptual presentation of the maturity of emerging technologies through five phases.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B61200C0-89C6-43F1-8835-C0AD89E4419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168255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B2ECE11-56D3-4207-A8D5-61238CA6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6" y="1161700"/>
            <a:ext cx="6070387" cy="25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Gartner Hype Cycle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C80E29B0-D7A2-48BE-8621-45414E9A913F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194608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Evaluation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There are any number of ways of evaluating teaching content, including OER metrics, Rubrics, Financial metrics, Business models, and UX models.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6634FEA3-CB06-49F7-990C-D386A3CA51AE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1661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AC6EC8F-F927-452E-AC94-7919739C7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8" y="424077"/>
            <a:ext cx="8738881" cy="4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7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Financial Evaluation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Cost-Benefit Analysis</a:t>
            </a:r>
          </a:p>
          <a:p>
            <a:pPr lvl="1"/>
            <a:r>
              <a:rPr lang="en-US" sz="2000" dirty="0"/>
              <a:t>Cost-Benefit Analysis should really be called Benefit-Cost Analysis, as it describes the ratio between Benefits and Costs.</a:t>
            </a:r>
          </a:p>
          <a:p>
            <a:pPr lvl="1"/>
            <a:r>
              <a:rPr lang="en-US" sz="2000" b="1" dirty="0"/>
              <a:t>Cost-Benefit Analysis = Ratio (Benefits : Costs)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7089BA6E-9E54-4690-9D63-B8AE96E51134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91258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Financial Evaluation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Return on Investment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Return on Investment is calculated by first determining the Net Profit (with is Benefits minus Costs), dividing that by the costs, and multiplying the result by 100.</a:t>
            </a:r>
          </a:p>
          <a:p>
            <a:pPr marL="596900" lvl="1" indent="0">
              <a:spcBef>
                <a:spcPts val="600"/>
              </a:spcBef>
              <a:buNone/>
            </a:pPr>
            <a:r>
              <a:rPr lang="en-US" sz="2000" b="1" dirty="0"/>
              <a:t>     Return on Investment = (Benefits – Costs) * 100</a:t>
            </a:r>
          </a:p>
          <a:p>
            <a:pPr marL="596900" lvl="1" indent="0" algn="ctr">
              <a:spcBef>
                <a:spcPts val="600"/>
              </a:spcBef>
              <a:buNone/>
            </a:pPr>
            <a:r>
              <a:rPr lang="en-US" sz="2000" b="1" dirty="0"/>
              <a:t>                      ------------------------------------</a:t>
            </a:r>
          </a:p>
          <a:p>
            <a:pPr marL="596900" lvl="1" indent="0">
              <a:spcBef>
                <a:spcPts val="600"/>
              </a:spcBef>
              <a:buNone/>
            </a:pPr>
            <a:r>
              <a:rPr lang="en-US" sz="2000" b="1" dirty="0"/>
              <a:t>                                                           Costs</a:t>
            </a:r>
          </a:p>
          <a:p>
            <a:endParaRPr lang="en-US" sz="2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158882AA-9911-44E2-AE9F-6A2B82A1881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91400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Digital Identity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Recognize the elements of a concept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Digital footprint</a:t>
            </a:r>
            <a:r>
              <a:rPr lang="en-US" sz="2000" dirty="0"/>
              <a:t> which is all of the information we created online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Digital reputation</a:t>
            </a:r>
            <a:r>
              <a:rPr lang="en-US" sz="2000" dirty="0"/>
              <a:t> which is perceptions this information generates in others, 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Digital shadow</a:t>
            </a:r>
            <a:r>
              <a:rPr lang="en-US" sz="2000" dirty="0"/>
              <a:t> is what other people say/show about us online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Digital tattoo</a:t>
            </a:r>
            <a:r>
              <a:rPr lang="en-US" sz="2000" dirty="0"/>
              <a:t> which is the data that is permanently stored online about us.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8F1A430-C405-42AE-A2B9-E7726D39FA6B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699096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SWOT Analysis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Developed originally as strategic planning tool for organizations to determine the internal and external factors that might be advantageous and detrimental to their business.</a:t>
            </a:r>
          </a:p>
          <a:p>
            <a:r>
              <a:rPr lang="en-US" sz="2400" dirty="0"/>
              <a:t>Although the origins of SWOT are elusive, generally it is credited to Albert S. Humphrey working at the Stanford Research Institute  in the 1960s and 1970s.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211DE0A2-F16B-4AFD-BC23-E78D53EE693A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468556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SWOT Analysis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SWOT stands for: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S</a:t>
            </a:r>
            <a:r>
              <a:rPr lang="en-US" sz="2000" dirty="0"/>
              <a:t>: Strengths - what is going well in this </a:t>
            </a:r>
            <a:r>
              <a:rPr lang="en-US" sz="2000" dirty="0" err="1"/>
              <a:t>organisation</a:t>
            </a:r>
            <a:r>
              <a:rPr lang="en-US" sz="2000" dirty="0"/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W</a:t>
            </a:r>
            <a:r>
              <a:rPr lang="en-US" sz="2000" dirty="0"/>
              <a:t>: Weaknesses -  what is not going well in this organization?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-US" sz="2000" dirty="0"/>
              <a:t>: Opportunities - what external elements are present to improve success?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-US" sz="2000" dirty="0"/>
              <a:t>: Threats - what external elements are present that might be an impediment?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A83CED50-7F05-4573-89B5-9A9E27EDDBF7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996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SWOT Analysis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51747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b="1" dirty="0"/>
              <a:t>SWOT</a:t>
            </a:r>
            <a:r>
              <a:rPr lang="en-IE" dirty="0"/>
              <a:t> can be used for any decision making scenario where a clear end goal has been established.</a:t>
            </a:r>
          </a:p>
          <a:p>
            <a:r>
              <a:rPr lang="en-IE" dirty="0"/>
              <a:t>The Strengths and Weaknesses tend to look at the present whereas the Opportunities and Threats focus on the future.</a:t>
            </a:r>
          </a:p>
        </p:txBody>
      </p:sp>
      <p:pic>
        <p:nvPicPr>
          <p:cNvPr id="1026" name="Picture 2" descr="Strategic Thinking: Our Trusty SWOT Tool - ForbesBooks">
            <a:extLst>
              <a:ext uri="{FF2B5EF4-FFF2-40B4-BE49-F238E27FC236}">
                <a16:creationId xmlns:a16="http://schemas.microsoft.com/office/drawing/2014/main" id="{D459B673-294E-4623-997C-726F3D12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00" y="844838"/>
            <a:ext cx="2794587" cy="27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A822582E-C7F7-4ED6-9DD1-75E75A1467F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3892419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/>
              <a:t>eLera</a:t>
            </a:r>
            <a:r>
              <a:rPr lang="en-US" sz="2400" dirty="0"/>
              <a:t> is a distributed group that researches and evaluates e-learning. Their specific interests include learning objects, e-portfolios, and learning design specifications, and related topics. 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A71F409A-9A50-4680-BDC3-A93156EB4484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404771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/>
              <a:t>eLera</a:t>
            </a:r>
            <a:r>
              <a:rPr lang="en-US" sz="2400" dirty="0"/>
              <a:t> provides tools and information for learning object evaluation and research, maintains a database of learning object reviews, and supports communication and collaboration among researchers, evaluators and users of online learning resources.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66BDB55F-26A8-4950-9E1E-408EB75C84B0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45019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goals of </a:t>
            </a:r>
            <a:r>
              <a:rPr lang="en-US" sz="2400" dirty="0" err="1"/>
              <a:t>eLera</a:t>
            </a:r>
            <a:r>
              <a:rPr lang="en-US" sz="2400" dirty="0"/>
              <a:t> are to: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improve the quality of online learning resources through better design and evaluation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develop effective pedagogical models that incorporate learning objects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help students, teachers, professors, instructional designers and others to select pedagogical models and digital resources that meet their requirements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BBDCEE7F-133E-4CC8-9EED-2DE118A397CF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4950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Learning Object Review Instrument (LORI) is used to evaluate the quality of e-learning resources. LORI is an online form consisting of rubrics, rating scales and comment fields. The current version of LORI available from </a:t>
            </a:r>
            <a:r>
              <a:rPr lang="en-US" sz="2400" dirty="0" err="1"/>
              <a:t>eLera</a:t>
            </a:r>
            <a:r>
              <a:rPr lang="en-US" sz="2400" dirty="0"/>
              <a:t> is version 1.5.</a:t>
            </a:r>
          </a:p>
          <a:p>
            <a:endParaRPr lang="en-US" sz="2400" dirty="0"/>
          </a:p>
          <a:p>
            <a:r>
              <a:rPr lang="en-IE" sz="2000" b="1" dirty="0">
                <a:hlinkClick r:id="rId4"/>
              </a:rPr>
              <a:t>http://www.elera.net/eLera/Home/Articles/LORI%201.5.pdf</a:t>
            </a:r>
            <a:endParaRPr lang="en-IE" sz="2000" b="1" dirty="0"/>
          </a:p>
          <a:p>
            <a:endParaRPr lang="en-US" sz="2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5967624-6FBE-4ABB-B158-AF31ADD0CB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219112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9 Dimensions of LORI: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Content Quality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Learning Goal Alignment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Feedback and Adaptation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Motivation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Presentation Design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28550-28C6-48F6-AE95-48585A588C10}"/>
              </a:ext>
            </a:extLst>
          </p:cNvPr>
          <p:cNvSpPr/>
          <p:nvPr/>
        </p:nvSpPr>
        <p:spPr>
          <a:xfrm>
            <a:off x="4717897" y="1698705"/>
            <a:ext cx="40058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2000" dirty="0"/>
              <a:t>Interaction Usability</a:t>
            </a:r>
          </a:p>
          <a:p>
            <a:pPr marL="457200" lvl="3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2000" dirty="0"/>
              <a:t>Accessibility</a:t>
            </a:r>
          </a:p>
          <a:p>
            <a:pPr marL="457200" lvl="3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2000" dirty="0"/>
              <a:t>Reusability</a:t>
            </a:r>
          </a:p>
          <a:p>
            <a:pPr marL="457200" lvl="3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2000" dirty="0"/>
              <a:t>Standards Compliance</a:t>
            </a:r>
          </a:p>
        </p:txBody>
      </p:sp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03546EAF-46C8-4F77-A5A4-104933DA1E3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97621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0B27DDC6-86C7-4FAA-ADB6-F0B9BEECC0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84612" y="3155074"/>
            <a:ext cx="4800600" cy="914400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Diagram here is showing individual reviews merging to a panel review and then published on web. </a:t>
            </a:r>
          </a:p>
        </p:txBody>
      </p:sp>
      <p:pic>
        <p:nvPicPr>
          <p:cNvPr id="13" name="Picture 16" descr="lori">
            <a:extLst>
              <a:ext uri="{FF2B5EF4-FFF2-40B4-BE49-F238E27FC236}">
                <a16:creationId xmlns:a16="http://schemas.microsoft.com/office/drawing/2014/main" id="{0302DA73-C5C4-4FFA-A908-EBB5EDFB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89955" y="93508"/>
            <a:ext cx="1071563" cy="1487488"/>
          </a:xfrm>
          <a:prstGeom prst="rect">
            <a:avLst/>
          </a:prstGeom>
          <a:noFill/>
          <a:ln/>
        </p:spPr>
      </p:pic>
      <p:pic>
        <p:nvPicPr>
          <p:cNvPr id="14" name="Picture 18" descr="lori">
            <a:extLst>
              <a:ext uri="{FF2B5EF4-FFF2-40B4-BE49-F238E27FC236}">
                <a16:creationId xmlns:a16="http://schemas.microsoft.com/office/drawing/2014/main" id="{624143FA-91C4-4DA4-A650-ADB3932E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8667" y="1502513"/>
            <a:ext cx="1071562" cy="1487488"/>
          </a:xfrm>
          <a:prstGeom prst="rect">
            <a:avLst/>
          </a:prstGeom>
          <a:noFill/>
          <a:ln/>
        </p:spPr>
      </p:pic>
      <p:pic>
        <p:nvPicPr>
          <p:cNvPr id="15" name="Picture 20" descr="lori">
            <a:extLst>
              <a:ext uri="{FF2B5EF4-FFF2-40B4-BE49-F238E27FC236}">
                <a16:creationId xmlns:a16="http://schemas.microsoft.com/office/drawing/2014/main" id="{9D7F8B7F-67F8-462C-82CA-C18FC730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6399" y="308847"/>
            <a:ext cx="19288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panelReview">
            <a:extLst>
              <a:ext uri="{FF2B5EF4-FFF2-40B4-BE49-F238E27FC236}">
                <a16:creationId xmlns:a16="http://schemas.microsoft.com/office/drawing/2014/main" id="{F009ABA5-301B-457E-B66C-E3E6C2D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6222" y="1538453"/>
            <a:ext cx="1752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96A5962-9EE8-4D82-B6A0-0AC038DA3F01}"/>
              </a:ext>
            </a:extLst>
          </p:cNvPr>
          <p:cNvSpPr/>
          <p:nvPr/>
        </p:nvSpPr>
        <p:spPr>
          <a:xfrm>
            <a:off x="5872611" y="2125607"/>
            <a:ext cx="849999" cy="304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16" descr="lori">
            <a:extLst>
              <a:ext uri="{FF2B5EF4-FFF2-40B4-BE49-F238E27FC236}">
                <a16:creationId xmlns:a16="http://schemas.microsoft.com/office/drawing/2014/main" id="{91DE4959-398F-459C-B05A-7008A08E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89955" y="2524595"/>
            <a:ext cx="1071563" cy="1487488"/>
          </a:xfrm>
          <a:prstGeom prst="rect">
            <a:avLst/>
          </a:prstGeom>
          <a:noFill/>
          <a:ln/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7A50AE95-C3F1-4E0A-A05A-EF983CEB0C15}"/>
              </a:ext>
            </a:extLst>
          </p:cNvPr>
          <p:cNvSpPr/>
          <p:nvPr/>
        </p:nvSpPr>
        <p:spPr>
          <a:xfrm>
            <a:off x="1748372" y="2048611"/>
            <a:ext cx="2238398" cy="304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8073FE9-A47D-4C28-AB54-4C2167B86F1C}"/>
              </a:ext>
            </a:extLst>
          </p:cNvPr>
          <p:cNvSpPr/>
          <p:nvPr/>
        </p:nvSpPr>
        <p:spPr>
          <a:xfrm rot="2442873">
            <a:off x="2518015" y="915028"/>
            <a:ext cx="1777103" cy="28604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5AD04DB-1107-4CB3-8362-D58EEAD48471}"/>
              </a:ext>
            </a:extLst>
          </p:cNvPr>
          <p:cNvSpPr/>
          <p:nvPr/>
        </p:nvSpPr>
        <p:spPr>
          <a:xfrm rot="19778486">
            <a:off x="2645752" y="3180532"/>
            <a:ext cx="1777103" cy="28604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6" name="Picture 4" descr="rateChart">
            <a:extLst>
              <a:ext uri="{FF2B5EF4-FFF2-40B4-BE49-F238E27FC236}">
                <a16:creationId xmlns:a16="http://schemas.microsoft.com/office/drawing/2014/main" id="{E1585861-219C-4129-A38F-E00B1F9B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53" y="166291"/>
            <a:ext cx="1332949" cy="113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79;p39">
            <a:extLst>
              <a:ext uri="{FF2B5EF4-FFF2-40B4-BE49-F238E27FC236}">
                <a16:creationId xmlns:a16="http://schemas.microsoft.com/office/drawing/2014/main" id="{C1C4DBD0-75CF-412F-B60E-34EB7577CFF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168834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BBDF8-453C-42A1-93B7-4E16876AD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22" y="0"/>
            <a:ext cx="7535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9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995</Words>
  <Application>Microsoft Office PowerPoint</Application>
  <PresentationFormat>On-screen Show (16:9)</PresentationFormat>
  <Paragraphs>118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Roboto</vt:lpstr>
      <vt:lpstr>Simple Light</vt:lpstr>
      <vt:lpstr>CPD in Applied Blended Learning Technologies</vt:lpstr>
      <vt:lpstr>Evaluation</vt:lpstr>
      <vt:lpstr>LORI</vt:lpstr>
      <vt:lpstr>LORI</vt:lpstr>
      <vt:lpstr>LORI</vt:lpstr>
      <vt:lpstr>LORI</vt:lpstr>
      <vt:lpstr>LORI</vt:lpstr>
      <vt:lpstr>LORI</vt:lpstr>
      <vt:lpstr>PowerPoint Presentation</vt:lpstr>
      <vt:lpstr>MERLOT</vt:lpstr>
      <vt:lpstr>PowerPoint Presentation</vt:lpstr>
      <vt:lpstr>Anstey and Watson Rubric</vt:lpstr>
      <vt:lpstr>Anstey and Watson Rubric</vt:lpstr>
      <vt:lpstr>SECTIONS</vt:lpstr>
      <vt:lpstr>SECTIONS</vt:lpstr>
      <vt:lpstr>SECTIONS</vt:lpstr>
      <vt:lpstr>Gartner Hype Cycle</vt:lpstr>
      <vt:lpstr>Gartner Hype Cycle</vt:lpstr>
      <vt:lpstr>Gartner Hype Cycle</vt:lpstr>
      <vt:lpstr>PowerPoint Presentation</vt:lpstr>
      <vt:lpstr>Financial Evaluation</vt:lpstr>
      <vt:lpstr>Financial Evaluation</vt:lpstr>
      <vt:lpstr>Digital Identity</vt:lpstr>
      <vt:lpstr>SWOT Analysis</vt:lpstr>
      <vt:lpstr>SWOT Analysis</vt:lpstr>
      <vt:lpstr>SWOT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Gordon</cp:lastModifiedBy>
  <cp:revision>86</cp:revision>
  <dcterms:modified xsi:type="dcterms:W3CDTF">2021-04-25T01:21:35Z</dcterms:modified>
</cp:coreProperties>
</file>