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6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88" r:id="rId7"/>
    <p:sldId id="284" r:id="rId8"/>
    <p:sldId id="289" r:id="rId9"/>
    <p:sldId id="291" r:id="rId10"/>
    <p:sldId id="286" r:id="rId11"/>
    <p:sldId id="290" r:id="rId12"/>
    <p:sldId id="287" r:id="rId13"/>
    <p:sldId id="288" r:id="rId14"/>
    <p:sldId id="282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8FF"/>
    <a:srgbClr val="3F51B5"/>
    <a:srgbClr val="000643"/>
    <a:srgbClr val="F9F9FA"/>
    <a:srgbClr val="FF0184"/>
    <a:srgbClr val="FBFBFB"/>
    <a:srgbClr val="F9F9FF"/>
    <a:srgbClr val="F8F8FF"/>
    <a:srgbClr val="F7F7FF"/>
    <a:srgbClr val="FB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81ECD-B816-4473-8113-F1917303C2DD}" v="210" dt="2020-07-13T09:38:10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242" autoAdjust="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What can CP do</a:t>
            </a:r>
          </a:p>
          <a:p>
            <a:r>
              <a:rPr lang="en-SG" dirty="0"/>
              <a:t>Why we develop 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8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637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69EA6-3809-4748-BC33-EB6D65801C99}"/>
              </a:ext>
            </a:extLst>
          </p:cNvPr>
          <p:cNvGrpSpPr/>
          <p:nvPr userDrawn="1"/>
        </p:nvGrpSpPr>
        <p:grpSpPr>
          <a:xfrm>
            <a:off x="250371" y="255814"/>
            <a:ext cx="11691257" cy="6346371"/>
            <a:chOff x="250371" y="255814"/>
            <a:chExt cx="11691257" cy="6346371"/>
          </a:xfrm>
        </p:grpSpPr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6DC5E13F-463D-4A77-84FA-D21D85601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38"/>
            <a:stretch/>
          </p:blipFill>
          <p:spPr>
            <a:xfrm>
              <a:off x="250371" y="255814"/>
              <a:ext cx="11691257" cy="634637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7A2503-F545-46CB-B6B3-B864F5193773}"/>
                </a:ext>
              </a:extLst>
            </p:cNvPr>
            <p:cNvSpPr/>
            <p:nvPr/>
          </p:nvSpPr>
          <p:spPr>
            <a:xfrm>
              <a:off x="5954485" y="1892300"/>
              <a:ext cx="2409372" cy="2271486"/>
            </a:xfrm>
            <a:prstGeom prst="rect">
              <a:avLst/>
            </a:prstGeom>
            <a:solidFill>
              <a:srgbClr val="000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u="sn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D38EBD-D452-4287-848C-71DD0561FB38}"/>
                </a:ext>
              </a:extLst>
            </p:cNvPr>
            <p:cNvSpPr/>
            <p:nvPr/>
          </p:nvSpPr>
          <p:spPr>
            <a:xfrm>
              <a:off x="4905758" y="3211509"/>
              <a:ext cx="4153041" cy="1905000"/>
            </a:xfrm>
            <a:prstGeom prst="rect">
              <a:avLst/>
            </a:prstGeom>
            <a:solidFill>
              <a:srgbClr val="000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u="sng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9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06818FB-82EA-42FE-821F-4B60F7A5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5"/>
            <a:ext cx="11127318" cy="9235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CBBE28-E3F9-4347-BF49-D530FD9B49B8}"/>
              </a:ext>
            </a:extLst>
          </p:cNvPr>
          <p:cNvCxnSpPr/>
          <p:nvPr userDrawn="1"/>
        </p:nvCxnSpPr>
        <p:spPr>
          <a:xfrm>
            <a:off x="662491" y="1573764"/>
            <a:ext cx="1080000" cy="0"/>
          </a:xfrm>
          <a:prstGeom prst="line">
            <a:avLst/>
          </a:prstGeom>
          <a:ln w="57150">
            <a:solidFill>
              <a:srgbClr val="637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96C4F2-ACD7-4523-9270-EEEDED77B9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1986278"/>
            <a:ext cx="11127318" cy="3964516"/>
          </a:xfrm>
        </p:spPr>
        <p:txBody>
          <a:bodyPr/>
          <a:lstStyle/>
          <a:p>
            <a:r>
              <a:rPr lang="en-SG" dirty="0"/>
              <a:t>Animation: toggle class code display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8DB0E38-3B94-49E6-92BF-F1240EEC99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55" y="6203952"/>
            <a:ext cx="1064571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9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637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8928FCD-8E4F-464D-AC1B-47BA6075B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55" y="6203952"/>
            <a:ext cx="1064571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008FB-04BC-40B6-8A1B-88DF75BD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43451-D34F-4065-BCFC-B1BE28E7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43DB6-86C8-4C76-A597-42CE8D05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7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9819452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5"/>
            <a:ext cx="6876288" cy="9235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908628"/>
            <a:ext cx="4416552" cy="350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573764"/>
            <a:ext cx="1080000" cy="0"/>
          </a:xfrm>
          <a:prstGeom prst="line">
            <a:avLst/>
          </a:prstGeom>
          <a:ln w="57150">
            <a:solidFill>
              <a:srgbClr val="637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upport@inknoe.com" TargetMode="External"/><Relationship Id="rId4" Type="http://schemas.openxmlformats.org/officeDocument/2006/relationships/hyperlink" Target="https://www.classpoint.io/resour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Testing\Images\multiple_choice_without%20result_default.pn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Hypolimnas_misipp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word_count_without%20result_default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sgfoodonfoot.com/2013/03/one-day-johor-bahru-food-trail-march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Testing\Images\short_answer_without%20result_default.png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file:///C:\Program%20Files\Inknoe%20ClassPointTesting\Images\image_upload_without%20result_default.png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en.wikipedia.org/wiki/Egyptian_pyramid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CBE1D5-A2D7-4D09-A6D3-320537DBD458}"/>
              </a:ext>
            </a:extLst>
          </p:cNvPr>
          <p:cNvSpPr/>
          <p:nvPr/>
        </p:nvSpPr>
        <p:spPr>
          <a:xfrm>
            <a:off x="5954485" y="1892300"/>
            <a:ext cx="2409372" cy="2271486"/>
          </a:xfrm>
          <a:prstGeom prst="rect">
            <a:avLst/>
          </a:prstGeom>
          <a:solidFill>
            <a:srgbClr val="00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u="sn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C517F-6C1E-4C1C-A2B7-D62FF87D7087}"/>
              </a:ext>
            </a:extLst>
          </p:cNvPr>
          <p:cNvSpPr/>
          <p:nvPr/>
        </p:nvSpPr>
        <p:spPr>
          <a:xfrm>
            <a:off x="4905758" y="3211509"/>
            <a:ext cx="4153041" cy="1905000"/>
          </a:xfrm>
          <a:prstGeom prst="rect">
            <a:avLst/>
          </a:prstGeom>
          <a:solidFill>
            <a:srgbClr val="000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u="sn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4114" y="2212981"/>
            <a:ext cx="3690257" cy="1216019"/>
          </a:xfrm>
        </p:spPr>
        <p:txBody>
          <a:bodyPr anchor="ctr" anchorCtr="0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ClassPoint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83197" y="3261850"/>
            <a:ext cx="4892917" cy="113779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Turn slides into quizzes and engage your students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AF915F4-3118-4D5A-AB74-A834D99DD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30" y="2476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Still have questions?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A3A5A8-01AB-4035-814B-95CB9D947113}"/>
              </a:ext>
            </a:extLst>
          </p:cNvPr>
          <p:cNvSpPr txBox="1">
            <a:spLocks/>
          </p:cNvSpPr>
          <p:nvPr/>
        </p:nvSpPr>
        <p:spPr>
          <a:xfrm>
            <a:off x="521208" y="2748040"/>
            <a:ext cx="5568307" cy="9349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/>
              <a:t>Contact us and we will get back to you as soon as possible.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309" y="941870"/>
            <a:ext cx="3566929" cy="4857594"/>
          </a:xfrm>
          <a:prstGeom prst="rect">
            <a:avLst/>
          </a:prstGeom>
          <a:ln>
            <a:noFill/>
          </a:ln>
          <a:effectLst>
            <a:glow rad="304800">
              <a:schemeClr val="bg1">
                <a:lumMod val="75000"/>
                <a:alpha val="14000"/>
              </a:schemeClr>
            </a:glo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EFC0700-A371-4330-8B0C-F4DCB8F60800}"/>
              </a:ext>
            </a:extLst>
          </p:cNvPr>
          <p:cNvGrpSpPr/>
          <p:nvPr/>
        </p:nvGrpSpPr>
        <p:grpSpPr>
          <a:xfrm>
            <a:off x="523736" y="3564495"/>
            <a:ext cx="558179" cy="409838"/>
            <a:chOff x="558723" y="1979823"/>
            <a:chExt cx="558179" cy="409838"/>
          </a:xfrm>
        </p:grpSpPr>
        <p:sp>
          <p:nvSpPr>
            <p:cNvPr id="6" name="Oval 5" descr="Small circle">
              <a:extLst>
                <a:ext uri="{FF2B5EF4-FFF2-40B4-BE49-F238E27FC236}">
                  <a16:creationId xmlns:a16="http://schemas.microsoft.com/office/drawing/2014/main" id="{4DE1B653-7B62-44BD-B972-ADE328741985}"/>
                </a:ext>
              </a:extLst>
            </p:cNvPr>
            <p:cNvSpPr/>
            <p:nvPr/>
          </p:nvSpPr>
          <p:spPr bwMode="blackWhite">
            <a:xfrm>
              <a:off x="630366" y="1979823"/>
              <a:ext cx="409838" cy="409838"/>
            </a:xfrm>
            <a:prstGeom prst="ellipse">
              <a:avLst/>
            </a:prstGeom>
            <a:solidFill>
              <a:srgbClr val="6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 descr="Number 1">
              <a:extLst>
                <a:ext uri="{FF2B5EF4-FFF2-40B4-BE49-F238E27FC236}">
                  <a16:creationId xmlns:a16="http://schemas.microsoft.com/office/drawing/2014/main" id="{4C70030B-BA7B-40E6-B4FB-D644003E9E3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8723" y="1996113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151030" y="3215524"/>
            <a:ext cx="6096000" cy="2429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dirty="0"/>
              <a:t>Watch our </a:t>
            </a:r>
            <a:r>
              <a:rPr lang="en-SG" dirty="0">
                <a:hlinkClick r:id="rId4"/>
              </a:rPr>
              <a:t>tutorial videos</a:t>
            </a:r>
            <a:endParaRPr lang="en-SG" dirty="0"/>
          </a:p>
          <a:p>
            <a:pPr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dirty="0"/>
              <a:t>Message us from in-app Helpdesk from ClassPoint ribbon</a:t>
            </a:r>
          </a:p>
          <a:p>
            <a:pPr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dirty="0"/>
              <a:t>Email us at </a:t>
            </a:r>
            <a:r>
              <a:rPr lang="en-SG" dirty="0">
                <a:hlinkClick r:id="rId5"/>
              </a:rPr>
              <a:t>support@inknoe.com</a:t>
            </a:r>
            <a:endParaRPr lang="en-SG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FC0700-A371-4330-8B0C-F4DCB8F60800}"/>
              </a:ext>
            </a:extLst>
          </p:cNvPr>
          <p:cNvGrpSpPr/>
          <p:nvPr/>
        </p:nvGrpSpPr>
        <p:grpSpPr>
          <a:xfrm>
            <a:off x="521208" y="4391145"/>
            <a:ext cx="558179" cy="409838"/>
            <a:chOff x="558723" y="1979823"/>
            <a:chExt cx="558179" cy="409838"/>
          </a:xfrm>
        </p:grpSpPr>
        <p:sp>
          <p:nvSpPr>
            <p:cNvPr id="11" name="Oval 10" descr="Small circle">
              <a:extLst>
                <a:ext uri="{FF2B5EF4-FFF2-40B4-BE49-F238E27FC236}">
                  <a16:creationId xmlns:a16="http://schemas.microsoft.com/office/drawing/2014/main" id="{4DE1B653-7B62-44BD-B972-ADE328741985}"/>
                </a:ext>
              </a:extLst>
            </p:cNvPr>
            <p:cNvSpPr/>
            <p:nvPr/>
          </p:nvSpPr>
          <p:spPr bwMode="blackWhite">
            <a:xfrm>
              <a:off x="630366" y="1979823"/>
              <a:ext cx="409838" cy="409838"/>
            </a:xfrm>
            <a:prstGeom prst="ellipse">
              <a:avLst/>
            </a:prstGeom>
            <a:solidFill>
              <a:srgbClr val="6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 descr="Number 1">
              <a:extLst>
                <a:ext uri="{FF2B5EF4-FFF2-40B4-BE49-F238E27FC236}">
                  <a16:creationId xmlns:a16="http://schemas.microsoft.com/office/drawing/2014/main" id="{4C70030B-BA7B-40E6-B4FB-D644003E9E3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8723" y="1996113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FC0700-A371-4330-8B0C-F4DCB8F60800}"/>
              </a:ext>
            </a:extLst>
          </p:cNvPr>
          <p:cNvGrpSpPr/>
          <p:nvPr/>
        </p:nvGrpSpPr>
        <p:grpSpPr>
          <a:xfrm>
            <a:off x="521208" y="5234085"/>
            <a:ext cx="558179" cy="409838"/>
            <a:chOff x="558723" y="1979823"/>
            <a:chExt cx="558179" cy="409838"/>
          </a:xfrm>
        </p:grpSpPr>
        <p:sp>
          <p:nvSpPr>
            <p:cNvPr id="15" name="Oval 14" descr="Small circle">
              <a:extLst>
                <a:ext uri="{FF2B5EF4-FFF2-40B4-BE49-F238E27FC236}">
                  <a16:creationId xmlns:a16="http://schemas.microsoft.com/office/drawing/2014/main" id="{4DE1B653-7B62-44BD-B972-ADE328741985}"/>
                </a:ext>
              </a:extLst>
            </p:cNvPr>
            <p:cNvSpPr/>
            <p:nvPr/>
          </p:nvSpPr>
          <p:spPr bwMode="blackWhite">
            <a:xfrm>
              <a:off x="630366" y="1979823"/>
              <a:ext cx="409838" cy="409838"/>
            </a:xfrm>
            <a:prstGeom prst="ellipse">
              <a:avLst/>
            </a:prstGeom>
            <a:solidFill>
              <a:srgbClr val="6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 descr="Number 1">
              <a:extLst>
                <a:ext uri="{FF2B5EF4-FFF2-40B4-BE49-F238E27FC236}">
                  <a16:creationId xmlns:a16="http://schemas.microsoft.com/office/drawing/2014/main" id="{4C70030B-BA7B-40E6-B4FB-D644003E9E3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8723" y="1996113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E69DCB-DD3F-4FF7-A94B-7BAAF525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What is ClassPoint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EDDFCF-77AE-4CC5-B8A5-E56A58FFB3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5886" y="4332120"/>
            <a:ext cx="10805886" cy="181991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a typeface="Source Sans Pro" panose="020B0503030403020204" pitchFamily="34" charset="0"/>
              </a:rPr>
              <a:t>ClassPoint is </a:t>
            </a:r>
            <a:r>
              <a:rPr lang="en-US" sz="2000" b="1" dirty="0">
                <a:solidFill>
                  <a:srgbClr val="6378FF"/>
                </a:solidFill>
                <a:ea typeface="Source Sans Pro Black" panose="020B0803030403020204" pitchFamily="34" charset="0"/>
              </a:rPr>
              <a:t>an interactive teaching add-in for PowerPoint</a:t>
            </a:r>
            <a:r>
              <a:rPr lang="en-US" sz="1800" b="1" dirty="0">
                <a:ea typeface="Source Sans Pro Black" panose="020B0803030403020204" pitchFamily="34" charset="0"/>
              </a:rPr>
              <a:t> </a:t>
            </a:r>
            <a:r>
              <a:rPr lang="en-US" sz="1800" dirty="0">
                <a:ea typeface="Source Sans Pro" panose="020B0503030403020204" pitchFamily="34" charset="0"/>
              </a:rPr>
              <a:t>that empowers every educator to teach interactively and build strong live engagement with students.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CF403A8-FC8C-4A70-B835-F500CDD99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7" b="78201"/>
          <a:stretch/>
        </p:blipFill>
        <p:spPr>
          <a:xfrm>
            <a:off x="255865" y="2216689"/>
            <a:ext cx="11680270" cy="18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4B61-1553-47B8-AE17-35F56666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Workflow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4A7-22DD-4F0B-B173-D16706848C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1847" y="1927892"/>
            <a:ext cx="5172838" cy="923537"/>
          </a:xfrm>
        </p:spPr>
        <p:txBody>
          <a:bodyPr/>
          <a:lstStyle/>
          <a:p>
            <a:r>
              <a:rPr lang="en-SG" dirty="0"/>
              <a:t>Design a slide with the question you want to ask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FC0700-A371-4330-8B0C-F4DCB8F60800}"/>
              </a:ext>
            </a:extLst>
          </p:cNvPr>
          <p:cNvGrpSpPr/>
          <p:nvPr/>
        </p:nvGrpSpPr>
        <p:grpSpPr>
          <a:xfrm>
            <a:off x="558723" y="1979823"/>
            <a:ext cx="558179" cy="409838"/>
            <a:chOff x="558723" y="1979823"/>
            <a:chExt cx="558179" cy="409838"/>
          </a:xfrm>
        </p:grpSpPr>
        <p:sp>
          <p:nvSpPr>
            <p:cNvPr id="6" name="Oval 5" descr="Small circle">
              <a:extLst>
                <a:ext uri="{FF2B5EF4-FFF2-40B4-BE49-F238E27FC236}">
                  <a16:creationId xmlns:a16="http://schemas.microsoft.com/office/drawing/2014/main" id="{4DE1B653-7B62-44BD-B972-ADE328741985}"/>
                </a:ext>
              </a:extLst>
            </p:cNvPr>
            <p:cNvSpPr/>
            <p:nvPr/>
          </p:nvSpPr>
          <p:spPr bwMode="blackWhite">
            <a:xfrm>
              <a:off x="630366" y="1979823"/>
              <a:ext cx="409838" cy="409838"/>
            </a:xfrm>
            <a:prstGeom prst="ellipse">
              <a:avLst/>
            </a:prstGeom>
            <a:solidFill>
              <a:srgbClr val="6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 descr="Number 1">
              <a:extLst>
                <a:ext uri="{FF2B5EF4-FFF2-40B4-BE49-F238E27FC236}">
                  <a16:creationId xmlns:a16="http://schemas.microsoft.com/office/drawing/2014/main" id="{4C70030B-BA7B-40E6-B4FB-D644003E9E3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8723" y="1996113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71E22B-0731-4324-BB09-287148403853}"/>
              </a:ext>
            </a:extLst>
          </p:cNvPr>
          <p:cNvGrpSpPr/>
          <p:nvPr/>
        </p:nvGrpSpPr>
        <p:grpSpPr>
          <a:xfrm>
            <a:off x="558723" y="2745070"/>
            <a:ext cx="5725962" cy="923537"/>
            <a:chOff x="558723" y="2659298"/>
            <a:chExt cx="5725962" cy="923537"/>
          </a:xfrm>
        </p:grpSpPr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EA8E5774-D342-4FDC-B842-D89CCF3F4036}"/>
                </a:ext>
              </a:extLst>
            </p:cNvPr>
            <p:cNvSpPr txBox="1">
              <a:spLocks/>
            </p:cNvSpPr>
            <p:nvPr/>
          </p:nvSpPr>
          <p:spPr>
            <a:xfrm>
              <a:off x="1111847" y="2659298"/>
              <a:ext cx="5172838" cy="9235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b="1" dirty="0">
                  <a:solidFill>
                    <a:srgbClr val="6378FF"/>
                  </a:solidFill>
                </a:rPr>
                <a:t>Add a question button </a:t>
              </a:r>
              <a:r>
                <a:rPr lang="en-SG" dirty="0"/>
                <a:t>and set its properties</a:t>
              </a:r>
            </a:p>
          </p:txBody>
        </p:sp>
        <p:grpSp>
          <p:nvGrpSpPr>
            <p:cNvPr id="9" name="Group 8" descr="Small circle with number 1 inside  indicating step 1">
              <a:extLst>
                <a:ext uri="{FF2B5EF4-FFF2-40B4-BE49-F238E27FC236}">
                  <a16:creationId xmlns:a16="http://schemas.microsoft.com/office/drawing/2014/main" id="{D9B858A5-5D95-4905-B61D-D4ADC24C74EA}"/>
                </a:ext>
              </a:extLst>
            </p:cNvPr>
            <p:cNvGrpSpPr/>
            <p:nvPr/>
          </p:nvGrpSpPr>
          <p:grpSpPr bwMode="blackWhite">
            <a:xfrm>
              <a:off x="558723" y="2711229"/>
              <a:ext cx="558179" cy="409838"/>
              <a:chOff x="6953426" y="711274"/>
              <a:chExt cx="558179" cy="409838"/>
            </a:xfrm>
          </p:grpSpPr>
          <p:sp>
            <p:nvSpPr>
              <p:cNvPr id="10" name="Oval 9" descr="Small circle">
                <a:extLst>
                  <a:ext uri="{FF2B5EF4-FFF2-40B4-BE49-F238E27FC236}">
                    <a16:creationId xmlns:a16="http://schemas.microsoft.com/office/drawing/2014/main" id="{451BE6C5-AF51-4E61-8366-05A2320A0D17}"/>
                  </a:ext>
                </a:extLst>
              </p:cNvPr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6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 descr="Number 1">
                <a:extLst>
                  <a:ext uri="{FF2B5EF4-FFF2-40B4-BE49-F238E27FC236}">
                    <a16:creationId xmlns:a16="http://schemas.microsoft.com/office/drawing/2014/main" id="{640B126F-E6B8-4293-B409-236F72342D05}"/>
                  </a:ext>
                </a:extLst>
              </p:cNvPr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237D27-C5D1-4F50-A2B0-960CB7C75E84}"/>
              </a:ext>
            </a:extLst>
          </p:cNvPr>
          <p:cNvGrpSpPr/>
          <p:nvPr/>
        </p:nvGrpSpPr>
        <p:grpSpPr>
          <a:xfrm>
            <a:off x="558723" y="3562248"/>
            <a:ext cx="5725962" cy="923537"/>
            <a:chOff x="558723" y="3364059"/>
            <a:chExt cx="5725962" cy="923537"/>
          </a:xfrm>
        </p:grpSpPr>
        <p:sp>
          <p:nvSpPr>
            <p:cNvPr id="12" name="Content Placeholder 3">
              <a:extLst>
                <a:ext uri="{FF2B5EF4-FFF2-40B4-BE49-F238E27FC236}">
                  <a16:creationId xmlns:a16="http://schemas.microsoft.com/office/drawing/2014/main" id="{F77AB581-3182-44FC-BD2C-AAEB84A6230E}"/>
                </a:ext>
              </a:extLst>
            </p:cNvPr>
            <p:cNvSpPr txBox="1">
              <a:spLocks/>
            </p:cNvSpPr>
            <p:nvPr/>
          </p:nvSpPr>
          <p:spPr>
            <a:xfrm>
              <a:off x="1111847" y="3364059"/>
              <a:ext cx="5172838" cy="9235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dirty="0"/>
                <a:t>During slide show, </a:t>
              </a:r>
              <a:r>
                <a:rPr lang="en-SG" b="1" dirty="0">
                  <a:solidFill>
                    <a:srgbClr val="6378FF"/>
                  </a:solidFill>
                </a:rPr>
                <a:t>click the question button</a:t>
              </a:r>
              <a:r>
                <a:rPr lang="en-SG" dirty="0"/>
                <a:t> and students will be able to submit their answers</a:t>
              </a:r>
              <a:endParaRPr lang="en-SG" b="1" dirty="0">
                <a:solidFill>
                  <a:srgbClr val="3F51B5"/>
                </a:solidFill>
              </a:endParaRPr>
            </a:p>
          </p:txBody>
        </p:sp>
        <p:grpSp>
          <p:nvGrpSpPr>
            <p:cNvPr id="13" name="Group 12" descr="Small circle with number 1 inside  indicating step 1">
              <a:extLst>
                <a:ext uri="{FF2B5EF4-FFF2-40B4-BE49-F238E27FC236}">
                  <a16:creationId xmlns:a16="http://schemas.microsoft.com/office/drawing/2014/main" id="{AB1FD2A1-23C1-4612-A77A-F8EC91547749}"/>
                </a:ext>
              </a:extLst>
            </p:cNvPr>
            <p:cNvGrpSpPr/>
            <p:nvPr/>
          </p:nvGrpSpPr>
          <p:grpSpPr bwMode="blackWhite">
            <a:xfrm>
              <a:off x="558723" y="3415990"/>
              <a:ext cx="558179" cy="409838"/>
              <a:chOff x="6953426" y="711274"/>
              <a:chExt cx="558179" cy="409838"/>
            </a:xfrm>
          </p:grpSpPr>
          <p:sp>
            <p:nvSpPr>
              <p:cNvPr id="14" name="Oval 13" descr="Small circle">
                <a:extLst>
                  <a:ext uri="{FF2B5EF4-FFF2-40B4-BE49-F238E27FC236}">
                    <a16:creationId xmlns:a16="http://schemas.microsoft.com/office/drawing/2014/main" id="{53C94E45-8DB1-43A2-BD47-ABC48083D801}"/>
                  </a:ext>
                </a:extLst>
              </p:cNvPr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6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 descr="Number 1">
                <a:extLst>
                  <a:ext uri="{FF2B5EF4-FFF2-40B4-BE49-F238E27FC236}">
                    <a16:creationId xmlns:a16="http://schemas.microsoft.com/office/drawing/2014/main" id="{BAE1B336-568F-4291-9197-CBD18962C302}"/>
                  </a:ext>
                </a:extLst>
              </p:cNvPr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3FE78-97C1-4030-A124-309A247249C4}"/>
              </a:ext>
            </a:extLst>
          </p:cNvPr>
          <p:cNvGrpSpPr/>
          <p:nvPr/>
        </p:nvGrpSpPr>
        <p:grpSpPr>
          <a:xfrm>
            <a:off x="558723" y="4686466"/>
            <a:ext cx="5725962" cy="923537"/>
            <a:chOff x="558723" y="4285116"/>
            <a:chExt cx="5725962" cy="923537"/>
          </a:xfrm>
        </p:grpSpPr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CD078869-36EA-45F2-ACD9-3EBBAFDE1A52}"/>
                </a:ext>
              </a:extLst>
            </p:cNvPr>
            <p:cNvSpPr txBox="1">
              <a:spLocks/>
            </p:cNvSpPr>
            <p:nvPr/>
          </p:nvSpPr>
          <p:spPr>
            <a:xfrm>
              <a:off x="1111847" y="4285116"/>
              <a:ext cx="5172838" cy="9235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b="1" dirty="0">
                  <a:solidFill>
                    <a:srgbClr val="6378FF"/>
                  </a:solidFill>
                </a:rPr>
                <a:t>View student responses live</a:t>
              </a:r>
              <a:r>
                <a:rPr lang="en-SG" dirty="0"/>
                <a:t> or review them anytime after class, right inside PowerPoint</a:t>
              </a:r>
            </a:p>
          </p:txBody>
        </p:sp>
        <p:grpSp>
          <p:nvGrpSpPr>
            <p:cNvPr id="17" name="Group 16" descr="Small circle with number 1 inside  indicating step 1">
              <a:extLst>
                <a:ext uri="{FF2B5EF4-FFF2-40B4-BE49-F238E27FC236}">
                  <a16:creationId xmlns:a16="http://schemas.microsoft.com/office/drawing/2014/main" id="{9A27CD9D-66D2-4561-A923-15624EC666FB}"/>
                </a:ext>
              </a:extLst>
            </p:cNvPr>
            <p:cNvGrpSpPr/>
            <p:nvPr/>
          </p:nvGrpSpPr>
          <p:grpSpPr bwMode="blackWhite">
            <a:xfrm>
              <a:off x="558723" y="4337047"/>
              <a:ext cx="558179" cy="409838"/>
              <a:chOff x="6953426" y="711274"/>
              <a:chExt cx="558179" cy="409838"/>
            </a:xfrm>
          </p:grpSpPr>
          <p:sp>
            <p:nvSpPr>
              <p:cNvPr id="18" name="Oval 17" descr="Small circle">
                <a:extLst>
                  <a:ext uri="{FF2B5EF4-FFF2-40B4-BE49-F238E27FC236}">
                    <a16:creationId xmlns:a16="http://schemas.microsoft.com/office/drawing/2014/main" id="{63C5FA58-2219-4AF6-872A-EFE9653839EF}"/>
                  </a:ext>
                </a:extLst>
              </p:cNvPr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6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 descr="Number 1">
                <a:extLst>
                  <a:ext uri="{FF2B5EF4-FFF2-40B4-BE49-F238E27FC236}">
                    <a16:creationId xmlns:a16="http://schemas.microsoft.com/office/drawing/2014/main" id="{B194999E-5C9D-4E17-9C39-F25377AE756C}"/>
                  </a:ext>
                </a:extLst>
              </p:cNvPr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4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BA3FEA-6195-4C52-AEFC-AB859AF29996}"/>
              </a:ext>
            </a:extLst>
          </p:cNvPr>
          <p:cNvGrpSpPr/>
          <p:nvPr/>
        </p:nvGrpSpPr>
        <p:grpSpPr>
          <a:xfrm>
            <a:off x="6539664" y="1927892"/>
            <a:ext cx="1387727" cy="1387727"/>
            <a:chOff x="6509684" y="1557412"/>
            <a:chExt cx="1387727" cy="13877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697922-BBBA-4DB7-908B-6BBA6E9A2E4D}"/>
                </a:ext>
              </a:extLst>
            </p:cNvPr>
            <p:cNvSpPr/>
            <p:nvPr/>
          </p:nvSpPr>
          <p:spPr>
            <a:xfrm>
              <a:off x="6509684" y="1557412"/>
              <a:ext cx="1387727" cy="13877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90000"/>
                </a:schemeClr>
              </a:solidFill>
            </a:ln>
            <a:effectLst>
              <a:glow rad="139700">
                <a:schemeClr val="bg1">
                  <a:lumMod val="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20" name="Picture 19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2F75197C-3E80-4FC7-8911-BAE0CA3A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473" y="1578266"/>
              <a:ext cx="886149" cy="886149"/>
            </a:xfrm>
            <a:prstGeom prst="rect">
              <a:avLst/>
            </a:prstGeom>
          </p:spPr>
        </p:pic>
        <p:sp>
          <p:nvSpPr>
            <p:cNvPr id="28" name="Content Placeholder 3">
              <a:extLst>
                <a:ext uri="{FF2B5EF4-FFF2-40B4-BE49-F238E27FC236}">
                  <a16:creationId xmlns:a16="http://schemas.microsoft.com/office/drawing/2014/main" id="{56A6BBC9-7DAB-496B-995C-7CB1115AEC58}"/>
                </a:ext>
              </a:extLst>
            </p:cNvPr>
            <p:cNvSpPr txBox="1">
              <a:spLocks/>
            </p:cNvSpPr>
            <p:nvPr/>
          </p:nvSpPr>
          <p:spPr>
            <a:xfrm>
              <a:off x="6669590" y="2365445"/>
              <a:ext cx="1067914" cy="5647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SG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Multiple Choice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0C3459-4C67-4761-9D83-575C2C98C19D}"/>
              </a:ext>
            </a:extLst>
          </p:cNvPr>
          <p:cNvGrpSpPr/>
          <p:nvPr/>
        </p:nvGrpSpPr>
        <p:grpSpPr>
          <a:xfrm>
            <a:off x="8271797" y="1927892"/>
            <a:ext cx="1387727" cy="1387727"/>
            <a:chOff x="6509684" y="1557412"/>
            <a:chExt cx="1387727" cy="13877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1BC543-F7C2-4086-B47A-4BC4D6248358}"/>
                </a:ext>
              </a:extLst>
            </p:cNvPr>
            <p:cNvSpPr/>
            <p:nvPr/>
          </p:nvSpPr>
          <p:spPr>
            <a:xfrm>
              <a:off x="6509684" y="1557412"/>
              <a:ext cx="1387727" cy="13877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90000"/>
                </a:schemeClr>
              </a:solidFill>
            </a:ln>
            <a:effectLst>
              <a:glow rad="139700">
                <a:schemeClr val="bg1">
                  <a:lumMod val="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1EB36B-C8E4-4911-A042-86F30E9B2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0473" y="1578266"/>
              <a:ext cx="886149" cy="886149"/>
            </a:xfrm>
            <a:prstGeom prst="rect">
              <a:avLst/>
            </a:prstGeom>
          </p:spPr>
        </p:pic>
        <p:sp>
          <p:nvSpPr>
            <p:cNvPr id="33" name="Content Placeholder 3">
              <a:extLst>
                <a:ext uri="{FF2B5EF4-FFF2-40B4-BE49-F238E27FC236}">
                  <a16:creationId xmlns:a16="http://schemas.microsoft.com/office/drawing/2014/main" id="{EADB032D-96BF-4D74-BAD6-444EFB72FECE}"/>
                </a:ext>
              </a:extLst>
            </p:cNvPr>
            <p:cNvSpPr txBox="1">
              <a:spLocks/>
            </p:cNvSpPr>
            <p:nvPr/>
          </p:nvSpPr>
          <p:spPr>
            <a:xfrm>
              <a:off x="6760472" y="2365445"/>
              <a:ext cx="886150" cy="5647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SG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Word Cloud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E93FE6-7102-4D24-A140-4426094C04D6}"/>
              </a:ext>
            </a:extLst>
          </p:cNvPr>
          <p:cNvGrpSpPr/>
          <p:nvPr/>
        </p:nvGrpSpPr>
        <p:grpSpPr>
          <a:xfrm>
            <a:off x="10003930" y="1927892"/>
            <a:ext cx="1387727" cy="1387727"/>
            <a:chOff x="6509684" y="1557412"/>
            <a:chExt cx="1387727" cy="138772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2EEDC0-42B5-4577-87B1-80D3F16C6C16}"/>
                </a:ext>
              </a:extLst>
            </p:cNvPr>
            <p:cNvSpPr/>
            <p:nvPr/>
          </p:nvSpPr>
          <p:spPr>
            <a:xfrm>
              <a:off x="6509684" y="1557412"/>
              <a:ext cx="1387727" cy="13877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90000"/>
                </a:schemeClr>
              </a:solidFill>
            </a:ln>
            <a:effectLst>
              <a:glow rad="139700">
                <a:schemeClr val="bg1">
                  <a:lumMod val="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01BDADC-EB40-421B-9FE5-156BFBDDD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0473" y="1578266"/>
              <a:ext cx="886149" cy="886149"/>
            </a:xfrm>
            <a:prstGeom prst="rect">
              <a:avLst/>
            </a:prstGeom>
          </p:spPr>
        </p:pic>
        <p:sp>
          <p:nvSpPr>
            <p:cNvPr id="37" name="Content Placeholder 3">
              <a:extLst>
                <a:ext uri="{FF2B5EF4-FFF2-40B4-BE49-F238E27FC236}">
                  <a16:creationId xmlns:a16="http://schemas.microsoft.com/office/drawing/2014/main" id="{7AD6BE0E-FE05-4145-A783-9D1571FBB5F3}"/>
                </a:ext>
              </a:extLst>
            </p:cNvPr>
            <p:cNvSpPr txBox="1">
              <a:spLocks/>
            </p:cNvSpPr>
            <p:nvPr/>
          </p:nvSpPr>
          <p:spPr>
            <a:xfrm>
              <a:off x="6669590" y="2365445"/>
              <a:ext cx="1067914" cy="5647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SG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Short Answer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E44BFA-D75B-4CD7-A3D8-17B919F08834}"/>
              </a:ext>
            </a:extLst>
          </p:cNvPr>
          <p:cNvGrpSpPr/>
          <p:nvPr/>
        </p:nvGrpSpPr>
        <p:grpSpPr>
          <a:xfrm>
            <a:off x="7405730" y="3669219"/>
            <a:ext cx="1387727" cy="1387727"/>
            <a:chOff x="6509684" y="1557412"/>
            <a:chExt cx="1387727" cy="138772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031161-9DC8-4560-9610-45F6CE62DC78}"/>
                </a:ext>
              </a:extLst>
            </p:cNvPr>
            <p:cNvSpPr/>
            <p:nvPr/>
          </p:nvSpPr>
          <p:spPr>
            <a:xfrm>
              <a:off x="6509684" y="1557412"/>
              <a:ext cx="1387727" cy="13877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90000"/>
                </a:schemeClr>
              </a:solidFill>
            </a:ln>
            <a:effectLst>
              <a:glow rad="139700">
                <a:schemeClr val="bg1">
                  <a:lumMod val="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3046724-4DD8-4767-891C-91E1CF45D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5423" y="1578266"/>
              <a:ext cx="886149" cy="886149"/>
            </a:xfrm>
            <a:prstGeom prst="rect">
              <a:avLst/>
            </a:prstGeom>
          </p:spPr>
        </p:pic>
        <p:sp>
          <p:nvSpPr>
            <p:cNvPr id="41" name="Content Placeholder 3">
              <a:extLst>
                <a:ext uri="{FF2B5EF4-FFF2-40B4-BE49-F238E27FC236}">
                  <a16:creationId xmlns:a16="http://schemas.microsoft.com/office/drawing/2014/main" id="{103EC965-FDC4-4181-8558-CB93DF3CB722}"/>
                </a:ext>
              </a:extLst>
            </p:cNvPr>
            <p:cNvSpPr txBox="1">
              <a:spLocks/>
            </p:cNvSpPr>
            <p:nvPr/>
          </p:nvSpPr>
          <p:spPr>
            <a:xfrm>
              <a:off x="6669590" y="2365445"/>
              <a:ext cx="1067914" cy="5647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SG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Slide Drawing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4065A-CB83-4868-A0C5-AE9F0E58CF24}"/>
              </a:ext>
            </a:extLst>
          </p:cNvPr>
          <p:cNvGrpSpPr/>
          <p:nvPr/>
        </p:nvGrpSpPr>
        <p:grpSpPr>
          <a:xfrm>
            <a:off x="9137863" y="3669219"/>
            <a:ext cx="1387727" cy="1387727"/>
            <a:chOff x="6509684" y="1557412"/>
            <a:chExt cx="1387727" cy="13877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77B187-89AC-41EC-8419-AB68BA286C66}"/>
                </a:ext>
              </a:extLst>
            </p:cNvPr>
            <p:cNvSpPr/>
            <p:nvPr/>
          </p:nvSpPr>
          <p:spPr>
            <a:xfrm>
              <a:off x="6509684" y="1557412"/>
              <a:ext cx="1387727" cy="13877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90000"/>
                </a:schemeClr>
              </a:solidFill>
            </a:ln>
            <a:effectLst>
              <a:glow rad="139700">
                <a:schemeClr val="bg1">
                  <a:lumMod val="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A0D3E34-27FC-4E50-8A55-F51C8C9FD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97948" y="1578266"/>
              <a:ext cx="886149" cy="886149"/>
            </a:xfrm>
            <a:prstGeom prst="rect">
              <a:avLst/>
            </a:prstGeom>
          </p:spPr>
        </p:pic>
        <p:sp>
          <p:nvSpPr>
            <p:cNvPr id="45" name="Content Placeholder 3">
              <a:extLst>
                <a:ext uri="{FF2B5EF4-FFF2-40B4-BE49-F238E27FC236}">
                  <a16:creationId xmlns:a16="http://schemas.microsoft.com/office/drawing/2014/main" id="{4D54A418-05CB-4579-8008-68C8237EBD35}"/>
                </a:ext>
              </a:extLst>
            </p:cNvPr>
            <p:cNvSpPr txBox="1">
              <a:spLocks/>
            </p:cNvSpPr>
            <p:nvPr/>
          </p:nvSpPr>
          <p:spPr>
            <a:xfrm>
              <a:off x="6669590" y="2365445"/>
              <a:ext cx="1067914" cy="5647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SG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Image Upload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69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Multiple Choice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9" y="2119629"/>
            <a:ext cx="5458677" cy="844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2800" b="1" dirty="0">
                <a:solidFill>
                  <a:srgbClr val="6378FF"/>
                </a:solidFill>
              </a:rPr>
              <a:t>Which of the following are NOT insects?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F434FB-6B7E-4FD3-B10E-990A7FBE2A4E}"/>
              </a:ext>
            </a:extLst>
          </p:cNvPr>
          <p:cNvSpPr txBox="1">
            <a:spLocks/>
          </p:cNvSpPr>
          <p:nvPr/>
        </p:nvSpPr>
        <p:spPr>
          <a:xfrm>
            <a:off x="587330" y="3571359"/>
            <a:ext cx="5392555" cy="1857891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Ant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Tadpole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Ladybug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Spider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n-SG" sz="2800" dirty="0"/>
              <a:t> Bee</a:t>
            </a:r>
          </a:p>
        </p:txBody>
      </p:sp>
      <p:pic>
        <p:nvPicPr>
          <p:cNvPr id="7" name="Picture 6" descr="A insect on the plant&#10;&#10;Description automatically generated">
            <a:extLst>
              <a:ext uri="{FF2B5EF4-FFF2-40B4-BE49-F238E27FC236}">
                <a16:creationId xmlns:a16="http://schemas.microsoft.com/office/drawing/2014/main" id="{3D21746F-FE67-479A-A487-86742D982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84867" y="1153480"/>
            <a:ext cx="5392555" cy="3620314"/>
          </a:xfrm>
          <a:prstGeom prst="rect">
            <a:avLst/>
          </a:prstGeom>
        </p:spPr>
      </p:pic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786F2ED3-5517-40E8-9BEA-BE329E3699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35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Word Cloud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16F7-3F7A-4D56-9E08-46E2B006AF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957227" y="1795778"/>
            <a:ext cx="3834724" cy="20427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SG" sz="3600" b="1" dirty="0">
                <a:solidFill>
                  <a:srgbClr val="6378FF"/>
                </a:solidFill>
              </a:rPr>
              <a:t>What are some of your favourite local food?</a:t>
            </a:r>
          </a:p>
        </p:txBody>
      </p:sp>
      <p:pic>
        <p:nvPicPr>
          <p:cNvPr id="8" name="Content Placeholder 4" descr="A bunch of different types of food&#10;&#10;Description automatically generated">
            <a:extLst>
              <a:ext uri="{FF2B5EF4-FFF2-40B4-BE49-F238E27FC236}">
                <a16:creationId xmlns:a16="http://schemas.microsoft.com/office/drawing/2014/main" id="{CE0155BD-FB3A-43C8-97C1-90EE722DA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5281" b="24942"/>
          <a:stretch/>
        </p:blipFill>
        <p:spPr>
          <a:xfrm>
            <a:off x="664082" y="2007875"/>
            <a:ext cx="6969797" cy="3938272"/>
          </a:xfrm>
          <a:prstGeom prst="rect">
            <a:avLst/>
          </a:prstGeom>
        </p:spPr>
      </p:pic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28A6FBFF-6A32-8EDA-8845-184342620D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6" y="4262761"/>
            <a:ext cx="2643703" cy="6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Short Answer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78B57A3-0451-491A-9BF1-3899BA39F6D3}"/>
              </a:ext>
            </a:extLst>
          </p:cNvPr>
          <p:cNvSpPr txBox="1">
            <a:spLocks/>
          </p:cNvSpPr>
          <p:nvPr/>
        </p:nvSpPr>
        <p:spPr>
          <a:xfrm>
            <a:off x="5798458" y="1992518"/>
            <a:ext cx="5929045" cy="1988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378FF"/>
                </a:solidFill>
                <a:latin typeface="+mn-lt"/>
              </a:rPr>
              <a:t>How should we slow down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global warming</a:t>
            </a:r>
            <a:r>
              <a:rPr lang="en-US" dirty="0">
                <a:solidFill>
                  <a:srgbClr val="3F51B5"/>
                </a:solidFill>
                <a:latin typeface="+mn-lt"/>
              </a:rPr>
              <a:t>?</a:t>
            </a:r>
          </a:p>
        </p:txBody>
      </p:sp>
      <p:pic>
        <p:nvPicPr>
          <p:cNvPr id="9" name="Picture 2" descr="Image result for global warming">
            <a:extLst>
              <a:ext uri="{FF2B5EF4-FFF2-40B4-BE49-F238E27FC236}">
                <a16:creationId xmlns:a16="http://schemas.microsoft.com/office/drawing/2014/main" id="{EF3E9B74-B0F2-4A7F-819C-51C210D35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10604"/>
          <a:stretch/>
        </p:blipFill>
        <p:spPr bwMode="auto">
          <a:xfrm>
            <a:off x="1967" y="2171246"/>
            <a:ext cx="5586426" cy="33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D716C99D-D223-496A-9BBD-72627FE750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26" y="3857913"/>
            <a:ext cx="2776649" cy="7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Slide Drawing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F76F10B1-BCB6-4B83-8D8B-A084D9180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7262" y="5343034"/>
                <a:ext cx="4412322" cy="819546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1" i="0" kern="1200">
                    <a:solidFill>
                      <a:schemeClr val="bg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dirty="0">
                    <a:solidFill>
                      <a:srgbClr val="6378FF"/>
                    </a:solidFill>
                    <a:latin typeface="+mn-lt"/>
                  </a:rPr>
                  <a:t>Plot  </a:t>
                </a:r>
                <a14:m>
                  <m:oMath xmlns:m="http://schemas.openxmlformats.org/officeDocument/2006/math"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SG" b="1" i="1" smtClean="0">
                            <a:solidFill>
                              <a:srgbClr val="FF018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b="1" i="1" smtClean="0">
                        <a:solidFill>
                          <a:srgbClr val="FF0184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dirty="0">
                  <a:solidFill>
                    <a:srgbClr val="3F51B5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itle 3">
                <a:extLst>
                  <a:ext uri="{FF2B5EF4-FFF2-40B4-BE49-F238E27FC236}">
                    <a16:creationId xmlns:a16="http://schemas.microsoft.com/office/drawing/2014/main" id="{F76F10B1-BCB6-4B83-8D8B-A084D918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62" y="5343034"/>
                <a:ext cx="4412322" cy="819546"/>
              </a:xfrm>
              <a:prstGeom prst="rect">
                <a:avLst/>
              </a:prstGeom>
              <a:blipFill>
                <a:blip r:embed="rId3"/>
                <a:stretch>
                  <a:fillRect l="-4972" t="-11852" b="-185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B35DE8-9FAD-41DF-A440-9DEAD96DC68F}"/>
              </a:ext>
            </a:extLst>
          </p:cNvPr>
          <p:cNvCxnSpPr/>
          <p:nvPr/>
        </p:nvCxnSpPr>
        <p:spPr>
          <a:xfrm>
            <a:off x="589216" y="3933825"/>
            <a:ext cx="1101356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4E7200-7451-4A6E-920F-2B61CDE69532}"/>
              </a:ext>
            </a:extLst>
          </p:cNvPr>
          <p:cNvCxnSpPr>
            <a:cxnSpLocks/>
          </p:cNvCxnSpPr>
          <p:nvPr/>
        </p:nvCxnSpPr>
        <p:spPr>
          <a:xfrm flipV="1">
            <a:off x="5826633" y="1019176"/>
            <a:ext cx="0" cy="435292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E52F10C4-E738-82AE-C54C-D10596FE9B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09" y="90982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Example: Image Upload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76F10B1-BCB6-4B83-8D8B-A084D91805FB}"/>
              </a:ext>
            </a:extLst>
          </p:cNvPr>
          <p:cNvSpPr txBox="1">
            <a:spLocks/>
          </p:cNvSpPr>
          <p:nvPr/>
        </p:nvSpPr>
        <p:spPr>
          <a:xfrm>
            <a:off x="521208" y="2295129"/>
            <a:ext cx="5929045" cy="19889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378FF"/>
                </a:solidFill>
                <a:latin typeface="+mn-lt"/>
              </a:rPr>
              <a:t>Show a real-life example of </a:t>
            </a:r>
            <a:r>
              <a:rPr lang="en-US" dirty="0">
                <a:solidFill>
                  <a:srgbClr val="FF0184"/>
                </a:solidFill>
                <a:latin typeface="+mn-lt"/>
              </a:rPr>
              <a:t>Triangle</a:t>
            </a:r>
            <a:endParaRPr lang="en-US" dirty="0">
              <a:solidFill>
                <a:srgbClr val="3F51B5"/>
              </a:solidFill>
              <a:latin typeface="+mn-lt"/>
            </a:endParaRPr>
          </a:p>
        </p:txBody>
      </p:sp>
      <p:pic>
        <p:nvPicPr>
          <p:cNvPr id="7" name="Picture 6" descr="A close up of a desert&#10;&#10;Description automatically generated">
            <a:extLst>
              <a:ext uri="{FF2B5EF4-FFF2-40B4-BE49-F238E27FC236}">
                <a16:creationId xmlns:a16="http://schemas.microsoft.com/office/drawing/2014/main" id="{54A6F565-C5D1-428F-862F-C6DF46CC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38950" y="1736669"/>
            <a:ext cx="5089715" cy="3384661"/>
          </a:xfrm>
          <a:prstGeom prst="rect">
            <a:avLst/>
          </a:prstGeom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9A3EEC43-CCBF-4D94-B58E-C735D209C2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3" y="4410075"/>
            <a:ext cx="2762315" cy="7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07-0B4B-4F93-BD66-3C02A58F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Play Options Explained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D31B70-FBA3-4413-9010-E02314BAA6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08" y="2218507"/>
            <a:ext cx="10255649" cy="39645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SG" sz="1800" b="1" dirty="0">
                <a:solidFill>
                  <a:srgbClr val="6378FF"/>
                </a:solidFill>
              </a:rPr>
              <a:t>Start question with slide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SG" dirty="0"/>
              <a:t>When you navigate to this slide, the question will automatically start</a:t>
            </a:r>
          </a:p>
          <a:p>
            <a:pPr>
              <a:lnSpc>
                <a:spcPct val="100000"/>
              </a:lnSpc>
            </a:pPr>
            <a:r>
              <a:rPr lang="en-SG" sz="1800" b="1" dirty="0">
                <a:solidFill>
                  <a:srgbClr val="6378FF"/>
                </a:solidFill>
              </a:rPr>
              <a:t>Minimize result window after question starts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SG" dirty="0"/>
              <a:t>After question starts, the submission window will automatically minimize itself so you can go back to the slide</a:t>
            </a:r>
          </a:p>
          <a:p>
            <a:pPr>
              <a:lnSpc>
                <a:spcPct val="100000"/>
              </a:lnSpc>
            </a:pPr>
            <a:r>
              <a:rPr lang="en-SG" sz="1800" b="1" dirty="0">
                <a:solidFill>
                  <a:srgbClr val="6378FF"/>
                </a:solidFill>
              </a:rPr>
              <a:t>Close submission after a countdown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SG" dirty="0"/>
              <a:t>Create some excitement for your students by closing submission automatically after a countdown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349" y="898381"/>
            <a:ext cx="3508734" cy="2241062"/>
          </a:xfrm>
          <a:prstGeom prst="rect">
            <a:avLst/>
          </a:prstGeom>
          <a:ln>
            <a:noFill/>
          </a:ln>
          <a:effectLst>
            <a:glow rad="304800">
              <a:schemeClr val="bg1">
                <a:lumMod val="75000"/>
                <a:alpha val="1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99680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23649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true,&quot;HasAutoStop&quot;:false,&quot;HasMinimizeMode&quot;:false,&quot;TimerValue&quot;:&quot;00:15&quot;,&quot;HasAutoStart&quot;:false,&quot;HasCorrectAnswers&quot;:true,&quot;McqAnswers&quot;:[&quot;B&quot;,&quot;D&quot;],&quot;ActivityId&quot;:&quot;mcq20221204222300412703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3,&quot;OptionCount&quot;:4,&quot;WcOptionCount&quot;:10,&quot;HasMultipleSubmission&quot;:true,&quot;HasAutoStop&quot;:false,&quot;HasMinimizeMode&quot;:false,&quot;TimerValue&quot;:&quot;00:15&quot;,&quot;HasAutoStart&quot;:false,&quot;HasCorrectAnswers&quot;:false,&quot;McqAnswers&quot;:[],&quot;ActivityId&quot;:&quot;wor20221204222303255481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00:15&quot;,&quot;HasAutoStart&quot;:false,&quot;HasCorrectAnswers&quot;:false,&quot;McqAnswers&quot;:[],&quot;ActivityId&quot;:&quot;sho20221204222315331334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0:15&quot;,&quot;HasAutoStart&quot;:false,&quot;HasCorrectAnswers&quot;:false,&quot;McqAnswers&quot;:[],&quot;ActivityId&quot;:&quot;sli20221204222316651756&quot;,&quot;IaMcqCompetition&quot;:false,&quot;IsAnonymous&quot;:false,&quot;AutoAdvance&quot;:false,&quot;IsCompetitionMode&quot;:false}"/>
  <p:tag name="ANSWER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00:15&quot;,&quot;HasAutoStart&quot;:false,&quot;HasCorrectAnswers&quot;:false,&quot;McqAnswers&quot;:[],&quot;ActivityId&quot;:&quot;ima20221204222319833248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429"/>
      </a:dk2>
      <a:lt2>
        <a:srgbClr val="E2E6E8"/>
      </a:lt2>
      <a:accent1>
        <a:srgbClr val="E77129"/>
      </a:accent1>
      <a:accent2>
        <a:srgbClr val="D5171F"/>
      </a:accent2>
      <a:accent3>
        <a:srgbClr val="E7297F"/>
      </a:accent3>
      <a:accent4>
        <a:srgbClr val="D517BD"/>
      </a:accent4>
      <a:accent5>
        <a:srgbClr val="B029E7"/>
      </a:accent5>
      <a:accent6>
        <a:srgbClr val="6433DA"/>
      </a:accent6>
      <a:hlink>
        <a:srgbClr val="B349C2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BE923C9FB941BCE7435EB90503C8" ma:contentTypeVersion="11" ma:contentTypeDescription="Create a new document." ma:contentTypeScope="" ma:versionID="05234d29e5082cc0bbe73fd370c87efd">
  <xsd:schema xmlns:xsd="http://www.w3.org/2001/XMLSchema" xmlns:xs="http://www.w3.org/2001/XMLSchema" xmlns:p="http://schemas.microsoft.com/office/2006/metadata/properties" xmlns:ns3="9d9a8396-c335-4c27-b7c1-315d69f71334" xmlns:ns4="b1ad99bb-20c8-41ed-9f33-b49cd119dbcb" targetNamespace="http://schemas.microsoft.com/office/2006/metadata/properties" ma:root="true" ma:fieldsID="f51b03c87c85953eef368cb617b5166a" ns3:_="" ns4:_="">
    <xsd:import namespace="9d9a8396-c335-4c27-b7c1-315d69f71334"/>
    <xsd:import namespace="b1ad99bb-20c8-41ed-9f33-b49cd119dbc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a8396-c335-4c27-b7c1-315d69f713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d99bb-20c8-41ed-9f33-b49cd119d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E2D71D-D84A-4353-8B16-3A064D11F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a8396-c335-4c27-b7c1-315d69f71334"/>
    <ds:schemaRef ds:uri="b1ad99bb-20c8-41ed-9f33-b49cd119d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ED6A94-6CEC-4690-B5D0-3E831BCC769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PowerPoint(3)</Template>
  <TotalTime>0</TotalTime>
  <Words>293</Words>
  <Application>Microsoft Office PowerPoint</Application>
  <PresentationFormat>Widescreen</PresentationFormat>
  <Paragraphs>54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Segoe UI</vt:lpstr>
      <vt:lpstr>Segoe UI Light</vt:lpstr>
      <vt:lpstr>Segoe UI Semibold</vt:lpstr>
      <vt:lpstr>WelcomeDoc</vt:lpstr>
      <vt:lpstr>BrushVTI</vt:lpstr>
      <vt:lpstr>ClassPoint</vt:lpstr>
      <vt:lpstr>What is ClassPoint</vt:lpstr>
      <vt:lpstr>The Workflow</vt:lpstr>
      <vt:lpstr>Example: Multiple Choice</vt:lpstr>
      <vt:lpstr>Example: Word Cloud</vt:lpstr>
      <vt:lpstr>Example: Short Answer</vt:lpstr>
      <vt:lpstr>Example: Slide Drawing</vt:lpstr>
      <vt:lpstr>Example: Image Upload</vt:lpstr>
      <vt:lpstr>Play Options Explained</vt:lpstr>
      <vt:lpstr>Still have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2019-12-20T03:51:48Z</dcterms:created>
  <dcterms:modified xsi:type="dcterms:W3CDTF">2022-12-04T22:24:05Z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0x010100BEB7BE923C9FB941BCE7435EB90503C8</vt:lpwstr>
  </property>
</Properties>
</file>