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82" r:id="rId2"/>
    <p:sldId id="332" r:id="rId3"/>
    <p:sldId id="302" r:id="rId4"/>
    <p:sldId id="354" r:id="rId5"/>
    <p:sldId id="339" r:id="rId6"/>
    <p:sldId id="355" r:id="rId7"/>
    <p:sldId id="333" r:id="rId8"/>
    <p:sldId id="336" r:id="rId9"/>
    <p:sldId id="352" r:id="rId10"/>
    <p:sldId id="341" r:id="rId11"/>
    <p:sldId id="356" r:id="rId12"/>
    <p:sldId id="340" r:id="rId13"/>
    <p:sldId id="342" r:id="rId14"/>
    <p:sldId id="345" r:id="rId15"/>
    <p:sldId id="343" r:id="rId16"/>
    <p:sldId id="351" r:id="rId17"/>
    <p:sldId id="344" r:id="rId18"/>
    <p:sldId id="346" r:id="rId19"/>
    <p:sldId id="350" r:id="rId20"/>
    <p:sldId id="348" r:id="rId21"/>
    <p:sldId id="349" r:id="rId22"/>
    <p:sldId id="353" r:id="rId23"/>
    <p:sldId id="334" r:id="rId24"/>
    <p:sldId id="337" r:id="rId25"/>
    <p:sldId id="347" r:id="rId26"/>
    <p:sldId id="335" r:id="rId27"/>
    <p:sldId id="338" r:id="rId28"/>
    <p:sldId id="359" r:id="rId29"/>
    <p:sldId id="330" r:id="rId30"/>
    <p:sldId id="360" r:id="rId31"/>
    <p:sldId id="331" r:id="rId32"/>
    <p:sldId id="289" r:id="rId33"/>
    <p:sldId id="361" r:id="rId34"/>
    <p:sldId id="362" r:id="rId35"/>
    <p:sldId id="363" r:id="rId36"/>
    <p:sldId id="364" r:id="rId37"/>
    <p:sldId id="365" r:id="rId38"/>
    <p:sldId id="366"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D94"/>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1286A-58C1-4C39-AC54-2BF406F231EA}" v="1" dt="2022-11-22T09:18:26.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43" d="100"/>
          <a:sy n="43" d="100"/>
        </p:scale>
        <p:origin x="1112"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5081286A-58C1-4C39-AC54-2BF406F231EA}"/>
    <pc:docChg chg="addSld modSld">
      <pc:chgData name="Damian T. Gordon" userId="7469c87ffe94b59c" providerId="LiveId" clId="{5081286A-58C1-4C39-AC54-2BF406F231EA}" dt="2022-11-22T09:18:26.344" v="0"/>
      <pc:docMkLst>
        <pc:docMk/>
      </pc:docMkLst>
      <pc:sldChg chg="add">
        <pc:chgData name="Damian T. Gordon" userId="7469c87ffe94b59c" providerId="LiveId" clId="{5081286A-58C1-4C39-AC54-2BF406F231EA}" dt="2022-11-22T09:18:26.344" v="0"/>
        <pc:sldMkLst>
          <pc:docMk/>
          <pc:sldMk cId="2647280082" sldId="289"/>
        </pc:sldMkLst>
      </pc:sldChg>
      <pc:sldChg chg="add">
        <pc:chgData name="Damian T. Gordon" userId="7469c87ffe94b59c" providerId="LiveId" clId="{5081286A-58C1-4C39-AC54-2BF406F231EA}" dt="2022-11-22T09:18:26.344" v="0"/>
        <pc:sldMkLst>
          <pc:docMk/>
          <pc:sldMk cId="3826750384" sldId="331"/>
        </pc:sldMkLst>
      </pc:sldChg>
      <pc:sldChg chg="add">
        <pc:chgData name="Damian T. Gordon" userId="7469c87ffe94b59c" providerId="LiveId" clId="{5081286A-58C1-4C39-AC54-2BF406F231EA}" dt="2022-11-22T09:18:26.344" v="0"/>
        <pc:sldMkLst>
          <pc:docMk/>
          <pc:sldMk cId="0" sldId="360"/>
        </pc:sldMkLst>
      </pc:sldChg>
      <pc:sldChg chg="add">
        <pc:chgData name="Damian T. Gordon" userId="7469c87ffe94b59c" providerId="LiveId" clId="{5081286A-58C1-4C39-AC54-2BF406F231EA}" dt="2022-11-22T09:18:26.344" v="0"/>
        <pc:sldMkLst>
          <pc:docMk/>
          <pc:sldMk cId="2736368919" sldId="361"/>
        </pc:sldMkLst>
      </pc:sldChg>
      <pc:sldChg chg="add">
        <pc:chgData name="Damian T. Gordon" userId="7469c87ffe94b59c" providerId="LiveId" clId="{5081286A-58C1-4C39-AC54-2BF406F231EA}" dt="2022-11-22T09:18:26.344" v="0"/>
        <pc:sldMkLst>
          <pc:docMk/>
          <pc:sldMk cId="2247842108" sldId="362"/>
        </pc:sldMkLst>
      </pc:sldChg>
      <pc:sldChg chg="add">
        <pc:chgData name="Damian T. Gordon" userId="7469c87ffe94b59c" providerId="LiveId" clId="{5081286A-58C1-4C39-AC54-2BF406F231EA}" dt="2022-11-22T09:18:26.344" v="0"/>
        <pc:sldMkLst>
          <pc:docMk/>
          <pc:sldMk cId="3850693481" sldId="363"/>
        </pc:sldMkLst>
      </pc:sldChg>
      <pc:sldChg chg="add">
        <pc:chgData name="Damian T. Gordon" userId="7469c87ffe94b59c" providerId="LiveId" clId="{5081286A-58C1-4C39-AC54-2BF406F231EA}" dt="2022-11-22T09:18:26.344" v="0"/>
        <pc:sldMkLst>
          <pc:docMk/>
          <pc:sldMk cId="332863291" sldId="364"/>
        </pc:sldMkLst>
      </pc:sldChg>
      <pc:sldChg chg="add">
        <pc:chgData name="Damian T. Gordon" userId="7469c87ffe94b59c" providerId="LiveId" clId="{5081286A-58C1-4C39-AC54-2BF406F231EA}" dt="2022-11-22T09:18:26.344" v="0"/>
        <pc:sldMkLst>
          <pc:docMk/>
          <pc:sldMk cId="3529246272" sldId="365"/>
        </pc:sldMkLst>
      </pc:sldChg>
      <pc:sldChg chg="add">
        <pc:chgData name="Damian T. Gordon" userId="7469c87ffe94b59c" providerId="LiveId" clId="{5081286A-58C1-4C39-AC54-2BF406F231EA}" dt="2022-11-22T09:18:26.344" v="0"/>
        <pc:sldMkLst>
          <pc:docMk/>
          <pc:sldMk cId="2561437689" sldId="366"/>
        </pc:sldMkLst>
      </pc:sldChg>
    </pc:docChg>
  </pc:docChgLst>
  <pc:docChgLst>
    <pc:chgData name="Damian T. Gordon" userId="7469c87ffe94b59c" providerId="LiveId" clId="{71E19C63-078E-46D9-9E79-0E59A013FA9C}"/>
    <pc:docChg chg="modSld">
      <pc:chgData name="Damian T. Gordon" userId="7469c87ffe94b59c" providerId="LiveId" clId="{71E19C63-078E-46D9-9E79-0E59A013FA9C}" dt="2022-06-08T12:48:41.763" v="7" actId="1076"/>
      <pc:docMkLst>
        <pc:docMk/>
      </pc:docMkLst>
      <pc:sldChg chg="addSp modSp mod">
        <pc:chgData name="Damian T. Gordon" userId="7469c87ffe94b59c" providerId="LiveId" clId="{71E19C63-078E-46D9-9E79-0E59A013FA9C}" dt="2022-06-08T12:48:41.763" v="7" actId="1076"/>
        <pc:sldMkLst>
          <pc:docMk/>
          <pc:sldMk cId="0" sldId="282"/>
        </pc:sldMkLst>
        <pc:spChg chg="mod">
          <ac:chgData name="Damian T. Gordon" userId="7469c87ffe94b59c" providerId="LiveId" clId="{71E19C63-078E-46D9-9E79-0E59A013FA9C}" dt="2022-06-08T12:48:35.551" v="6" actId="1076"/>
          <ac:spMkLst>
            <pc:docMk/>
            <pc:sldMk cId="0" sldId="282"/>
            <ac:spMk id="377" creationId="{00000000-0000-0000-0000-000000000000}"/>
          </ac:spMkLst>
        </pc:spChg>
        <pc:picChg chg="add mod">
          <ac:chgData name="Damian T. Gordon" userId="7469c87ffe94b59c" providerId="LiveId" clId="{71E19C63-078E-46D9-9E79-0E59A013FA9C}" dt="2022-06-08T12:48:41.763" v="7" actId="1076"/>
          <ac:picMkLst>
            <pc:docMk/>
            <pc:sldMk cId="0" sldId="282"/>
            <ac:picMk id="4" creationId="{0E207DF3-E178-DC64-07BC-A5DAC436DB15}"/>
          </ac:picMkLst>
        </pc:picChg>
      </pc:sldChg>
    </pc:docChg>
  </pc:docChgLst>
  <pc:docChgLst>
    <pc:chgData name="Damian T. Gordon" userId="7469c87ffe94b59c" providerId="LiveId" clId="{FE35E10C-A403-49DC-BC1E-1D9A25D9673B}"/>
    <pc:docChg chg="custSel modSld">
      <pc:chgData name="Damian T. Gordon" userId="7469c87ffe94b59c" providerId="LiveId" clId="{FE35E10C-A403-49DC-BC1E-1D9A25D9673B}" dt="2022-11-08T17:26:25.371" v="42" actId="1076"/>
      <pc:docMkLst>
        <pc:docMk/>
      </pc:docMkLst>
      <pc:sldChg chg="modSp mod">
        <pc:chgData name="Damian T. Gordon" userId="7469c87ffe94b59c" providerId="LiveId" clId="{FE35E10C-A403-49DC-BC1E-1D9A25D9673B}" dt="2022-11-08T17:26:25.371" v="42" actId="1076"/>
        <pc:sldMkLst>
          <pc:docMk/>
          <pc:sldMk cId="1654055755" sldId="330"/>
        </pc:sldMkLst>
        <pc:spChg chg="mod">
          <ac:chgData name="Damian T. Gordon" userId="7469c87ffe94b59c" providerId="LiveId" clId="{FE35E10C-A403-49DC-BC1E-1D9A25D9673B}" dt="2022-11-08T17:26:25.371" v="42" actId="1076"/>
          <ac:spMkLst>
            <pc:docMk/>
            <pc:sldMk cId="1654055755" sldId="330"/>
            <ac:spMk id="2" creationId="{8025AE11-4DC6-6C62-4CC5-20D948955A33}"/>
          </ac:spMkLst>
        </pc:spChg>
      </pc:sldChg>
      <pc:sldChg chg="modSp mod">
        <pc:chgData name="Damian T. Gordon" userId="7469c87ffe94b59c" providerId="LiveId" clId="{FE35E10C-A403-49DC-BC1E-1D9A25D9673B}" dt="2022-11-08T17:26:06.052" v="41" actId="20577"/>
        <pc:sldMkLst>
          <pc:docMk/>
          <pc:sldMk cId="4150763182" sldId="338"/>
        </pc:sldMkLst>
        <pc:spChg chg="mod">
          <ac:chgData name="Damian T. Gordon" userId="7469c87ffe94b59c" providerId="LiveId" clId="{FE35E10C-A403-49DC-BC1E-1D9A25D9673B}" dt="2022-11-08T17:26:06.052" v="41" actId="20577"/>
          <ac:spMkLst>
            <pc:docMk/>
            <pc:sldMk cId="4150763182" sldId="338"/>
            <ac:spMk id="2" creationId="{A9AB9208-7777-4849-90FB-1132D5733D58}"/>
          </ac:spMkLst>
        </pc:spChg>
      </pc:sldChg>
    </pc:docChg>
  </pc:docChgLst>
  <pc:docChgLst>
    <pc:chgData name="Damian T. Gordon" userId="7469c87ffe94b59c" providerId="LiveId" clId="{AD9BF4D5-A5EC-4879-848C-C835D865528D}"/>
    <pc:docChg chg="custSel modSld">
      <pc:chgData name="Damian T. Gordon" userId="7469c87ffe94b59c" providerId="LiveId" clId="{AD9BF4D5-A5EC-4879-848C-C835D865528D}" dt="2022-10-24T10:07:06.657" v="46" actId="478"/>
      <pc:docMkLst>
        <pc:docMk/>
      </pc:docMkLst>
      <pc:sldChg chg="addSp delSp modSp mod">
        <pc:chgData name="Damian T. Gordon" userId="7469c87ffe94b59c" providerId="LiveId" clId="{AD9BF4D5-A5EC-4879-848C-C835D865528D}" dt="2022-10-24T10:07:06.657" v="46" actId="478"/>
        <pc:sldMkLst>
          <pc:docMk/>
          <pc:sldMk cId="0" sldId="282"/>
        </pc:sldMkLst>
        <pc:spChg chg="del">
          <ac:chgData name="Damian T. Gordon" userId="7469c87ffe94b59c" providerId="LiveId" clId="{AD9BF4D5-A5EC-4879-848C-C835D865528D}" dt="2022-10-24T10:05:31.760" v="4" actId="478"/>
          <ac:spMkLst>
            <pc:docMk/>
            <pc:sldMk cId="0" sldId="282"/>
            <ac:spMk id="2" creationId="{C3BACB72-5359-BDBB-BB93-3B993DE813EB}"/>
          </ac:spMkLst>
        </pc:spChg>
        <pc:picChg chg="add mod">
          <ac:chgData name="Damian T. Gordon" userId="7469c87ffe94b59c" providerId="LiveId" clId="{AD9BF4D5-A5EC-4879-848C-C835D865528D}" dt="2022-10-24T10:05:35.818" v="5" actId="1076"/>
          <ac:picMkLst>
            <pc:docMk/>
            <pc:sldMk cId="0" sldId="282"/>
            <ac:picMk id="3" creationId="{9A63B1B5-4C1C-1636-F955-286FA8C03C62}"/>
          </ac:picMkLst>
        </pc:picChg>
        <pc:picChg chg="del">
          <ac:chgData name="Damian T. Gordon" userId="7469c87ffe94b59c" providerId="LiveId" clId="{AD9BF4D5-A5EC-4879-848C-C835D865528D}" dt="2022-10-24T10:07:06.657" v="46" actId="478"/>
          <ac:picMkLst>
            <pc:docMk/>
            <pc:sldMk cId="0" sldId="282"/>
            <ac:picMk id="4" creationId="{0E207DF3-E178-DC64-07BC-A5DAC436DB15}"/>
          </ac:picMkLst>
        </pc:picChg>
      </pc:sldChg>
      <pc:sldChg chg="addSp delSp modSp mod">
        <pc:chgData name="Damian T. Gordon" userId="7469c87ffe94b59c" providerId="LiveId" clId="{AD9BF4D5-A5EC-4879-848C-C835D865528D}" dt="2022-10-24T10:05:45.958" v="10"/>
        <pc:sldMkLst>
          <pc:docMk/>
          <pc:sldMk cId="2310252356" sldId="302"/>
        </pc:sldMkLst>
        <pc:spChg chg="del">
          <ac:chgData name="Damian T. Gordon" userId="7469c87ffe94b59c" providerId="LiveId" clId="{AD9BF4D5-A5EC-4879-848C-C835D865528D}" dt="2022-10-24T10:05:45.553" v="9" actId="478"/>
          <ac:spMkLst>
            <pc:docMk/>
            <pc:sldMk cId="2310252356" sldId="302"/>
            <ac:spMk id="13" creationId="{1B49E293-4DE1-85D8-1EA1-5021DB0A860D}"/>
          </ac:spMkLst>
        </pc:spChg>
        <pc:picChg chg="add mod">
          <ac:chgData name="Damian T. Gordon" userId="7469c87ffe94b59c" providerId="LiveId" clId="{AD9BF4D5-A5EC-4879-848C-C835D865528D}" dt="2022-10-24T10:05:45.958" v="10"/>
          <ac:picMkLst>
            <pc:docMk/>
            <pc:sldMk cId="2310252356" sldId="302"/>
            <ac:picMk id="3" creationId="{DFF57BB3-003E-9F27-2B25-DC04EA812215}"/>
          </ac:picMkLst>
        </pc:picChg>
      </pc:sldChg>
      <pc:sldChg chg="addSp delSp modSp mod modClrScheme chgLayout">
        <pc:chgData name="Damian T. Gordon" userId="7469c87ffe94b59c" providerId="LiveId" clId="{AD9BF4D5-A5EC-4879-848C-C835D865528D}" dt="2022-10-24T10:06:56.623" v="45" actId="171"/>
        <pc:sldMkLst>
          <pc:docMk/>
          <pc:sldMk cId="1654055755" sldId="330"/>
        </pc:sldMkLst>
        <pc:spChg chg="add mod">
          <ac:chgData name="Damian T. Gordon" userId="7469c87ffe94b59c" providerId="LiveId" clId="{AD9BF4D5-A5EC-4879-848C-C835D865528D}" dt="2022-10-24T10:06:29.142" v="42" actId="20577"/>
          <ac:spMkLst>
            <pc:docMk/>
            <pc:sldMk cId="1654055755" sldId="330"/>
            <ac:spMk id="2" creationId="{8025AE11-4DC6-6C62-4CC5-20D948955A33}"/>
          </ac:spMkLst>
        </pc:spChg>
        <pc:spChg chg="add mod">
          <ac:chgData name="Damian T. Gordon" userId="7469c87ffe94b59c" providerId="LiveId" clId="{AD9BF4D5-A5EC-4879-848C-C835D865528D}" dt="2022-10-24T10:06:41.785" v="43"/>
          <ac:spMkLst>
            <pc:docMk/>
            <pc:sldMk cId="1654055755" sldId="330"/>
            <ac:spMk id="3" creationId="{811357EA-F047-11FD-7655-B2FF90F4E937}"/>
          </ac:spMkLst>
        </pc:spChg>
        <pc:spChg chg="add mod">
          <ac:chgData name="Damian T. Gordon" userId="7469c87ffe94b59c" providerId="LiveId" clId="{AD9BF4D5-A5EC-4879-848C-C835D865528D}" dt="2022-10-24T10:06:41.785" v="43"/>
          <ac:spMkLst>
            <pc:docMk/>
            <pc:sldMk cId="1654055755" sldId="330"/>
            <ac:spMk id="4" creationId="{564B327E-10F1-6708-119C-7AEF9B3634E2}"/>
          </ac:spMkLst>
        </pc:spChg>
        <pc:spChg chg="add mod ord">
          <ac:chgData name="Damian T. Gordon" userId="7469c87ffe94b59c" providerId="LiveId" clId="{AD9BF4D5-A5EC-4879-848C-C835D865528D}" dt="2022-10-24T10:06:56.623" v="45" actId="171"/>
          <ac:spMkLst>
            <pc:docMk/>
            <pc:sldMk cId="1654055755" sldId="330"/>
            <ac:spMk id="6" creationId="{FC6EEE37-84B1-BC30-4BD0-E062718161E2}"/>
          </ac:spMkLst>
        </pc:spChg>
        <pc:picChg chg="add mod">
          <ac:chgData name="Damian T. Gordon" userId="7469c87ffe94b59c" providerId="LiveId" clId="{AD9BF4D5-A5EC-4879-848C-C835D865528D}" dt="2022-10-24T10:06:41.785" v="43"/>
          <ac:picMkLst>
            <pc:docMk/>
            <pc:sldMk cId="1654055755" sldId="330"/>
            <ac:picMk id="5" creationId="{9880A276-F17E-313A-C97D-A40707D21217}"/>
          </ac:picMkLst>
        </pc:picChg>
        <pc:picChg chg="del">
          <ac:chgData name="Damian T. Gordon" userId="7469c87ffe94b59c" providerId="LiveId" clId="{AD9BF4D5-A5EC-4879-848C-C835D865528D}" dt="2022-10-24T10:06:12.976" v="23" actId="478"/>
          <ac:picMkLst>
            <pc:docMk/>
            <pc:sldMk cId="1654055755" sldId="330"/>
            <ac:picMk id="9" creationId="{4E5EAFC0-31C7-478B-AE1B-47A2464B5595}"/>
          </ac:picMkLst>
        </pc:picChg>
      </pc:sldChg>
      <pc:sldChg chg="addSp delSp modSp mod">
        <pc:chgData name="Damian T. Gordon" userId="7469c87ffe94b59c" providerId="LiveId" clId="{AD9BF4D5-A5EC-4879-848C-C835D865528D}" dt="2022-10-24T10:05:43.172" v="8"/>
        <pc:sldMkLst>
          <pc:docMk/>
          <pc:sldMk cId="1745634266" sldId="332"/>
        </pc:sldMkLst>
        <pc:spChg chg="del mod">
          <ac:chgData name="Damian T. Gordon" userId="7469c87ffe94b59c" providerId="LiveId" clId="{AD9BF4D5-A5EC-4879-848C-C835D865528D}" dt="2022-10-24T10:05:42.716" v="7" actId="478"/>
          <ac:spMkLst>
            <pc:docMk/>
            <pc:sldMk cId="1745634266" sldId="332"/>
            <ac:spMk id="2" creationId="{C3BACB72-5359-BDBB-BB93-3B993DE813EB}"/>
          </ac:spMkLst>
        </pc:spChg>
        <pc:picChg chg="add mod">
          <ac:chgData name="Damian T. Gordon" userId="7469c87ffe94b59c" providerId="LiveId" clId="{AD9BF4D5-A5EC-4879-848C-C835D865528D}" dt="2022-10-24T10:05:43.172" v="8"/>
          <ac:picMkLst>
            <pc:docMk/>
            <pc:sldMk cId="1745634266" sldId="332"/>
            <ac:picMk id="3" creationId="{F3619395-BC4C-0C8C-F928-69F7BF8906E2}"/>
          </ac:picMkLst>
        </pc:picChg>
      </pc:sldChg>
      <pc:sldChg chg="addSp delSp modSp mod">
        <pc:chgData name="Damian T. Gordon" userId="7469c87ffe94b59c" providerId="LiveId" clId="{AD9BF4D5-A5EC-4879-848C-C835D865528D}" dt="2022-10-24T10:05:50.884" v="12"/>
        <pc:sldMkLst>
          <pc:docMk/>
          <pc:sldMk cId="1872327274" sldId="333"/>
        </pc:sldMkLst>
        <pc:spChg chg="del">
          <ac:chgData name="Damian T. Gordon" userId="7469c87ffe94b59c" providerId="LiveId" clId="{AD9BF4D5-A5EC-4879-848C-C835D865528D}" dt="2022-10-24T10:05:50.434" v="11" actId="478"/>
          <ac:spMkLst>
            <pc:docMk/>
            <pc:sldMk cId="1872327274" sldId="333"/>
            <ac:spMk id="2" creationId="{C3BACB72-5359-BDBB-BB93-3B993DE813EB}"/>
          </ac:spMkLst>
        </pc:spChg>
        <pc:picChg chg="add mod">
          <ac:chgData name="Damian T. Gordon" userId="7469c87ffe94b59c" providerId="LiveId" clId="{AD9BF4D5-A5EC-4879-848C-C835D865528D}" dt="2022-10-24T10:05:50.884" v="12"/>
          <ac:picMkLst>
            <pc:docMk/>
            <pc:sldMk cId="1872327274" sldId="333"/>
            <ac:picMk id="3" creationId="{A03AEA85-A850-84EF-EFD1-2C587E6A3858}"/>
          </ac:picMkLst>
        </pc:picChg>
      </pc:sldChg>
      <pc:sldChg chg="addSp delSp modSp mod">
        <pc:chgData name="Damian T. Gordon" userId="7469c87ffe94b59c" providerId="LiveId" clId="{AD9BF4D5-A5EC-4879-848C-C835D865528D}" dt="2022-10-24T10:05:56.852" v="16"/>
        <pc:sldMkLst>
          <pc:docMk/>
          <pc:sldMk cId="1634342901" sldId="334"/>
        </pc:sldMkLst>
        <pc:spChg chg="del">
          <ac:chgData name="Damian T. Gordon" userId="7469c87ffe94b59c" providerId="LiveId" clId="{AD9BF4D5-A5EC-4879-848C-C835D865528D}" dt="2022-10-24T10:05:56.495" v="15" actId="478"/>
          <ac:spMkLst>
            <pc:docMk/>
            <pc:sldMk cId="1634342901" sldId="334"/>
            <ac:spMk id="2" creationId="{C3BACB72-5359-BDBB-BB93-3B993DE813EB}"/>
          </ac:spMkLst>
        </pc:spChg>
        <pc:picChg chg="add mod">
          <ac:chgData name="Damian T. Gordon" userId="7469c87ffe94b59c" providerId="LiveId" clId="{AD9BF4D5-A5EC-4879-848C-C835D865528D}" dt="2022-10-24T10:05:56.852" v="16"/>
          <ac:picMkLst>
            <pc:docMk/>
            <pc:sldMk cId="1634342901" sldId="334"/>
            <ac:picMk id="3" creationId="{F03E4B09-4A07-C44E-46C3-89785BB73150}"/>
          </ac:picMkLst>
        </pc:picChg>
      </pc:sldChg>
      <pc:sldChg chg="addSp delSp modSp mod">
        <pc:chgData name="Damian T. Gordon" userId="7469c87ffe94b59c" providerId="LiveId" clId="{AD9BF4D5-A5EC-4879-848C-C835D865528D}" dt="2022-10-24T10:06:02.822" v="20"/>
        <pc:sldMkLst>
          <pc:docMk/>
          <pc:sldMk cId="3245474143" sldId="335"/>
        </pc:sldMkLst>
        <pc:spChg chg="del">
          <ac:chgData name="Damian T. Gordon" userId="7469c87ffe94b59c" providerId="LiveId" clId="{AD9BF4D5-A5EC-4879-848C-C835D865528D}" dt="2022-10-24T10:06:02.453" v="19" actId="478"/>
          <ac:spMkLst>
            <pc:docMk/>
            <pc:sldMk cId="3245474143" sldId="335"/>
            <ac:spMk id="2" creationId="{C3BACB72-5359-BDBB-BB93-3B993DE813EB}"/>
          </ac:spMkLst>
        </pc:spChg>
        <pc:picChg chg="add mod">
          <ac:chgData name="Damian T. Gordon" userId="7469c87ffe94b59c" providerId="LiveId" clId="{AD9BF4D5-A5EC-4879-848C-C835D865528D}" dt="2022-10-24T10:06:02.822" v="20"/>
          <ac:picMkLst>
            <pc:docMk/>
            <pc:sldMk cId="3245474143" sldId="335"/>
            <ac:picMk id="3" creationId="{18A97603-5872-23DD-0031-63AFB167DE19}"/>
          </ac:picMkLst>
        </pc:picChg>
      </pc:sldChg>
      <pc:sldChg chg="addSp delSp modSp mod">
        <pc:chgData name="Damian T. Gordon" userId="7469c87ffe94b59c" providerId="LiveId" clId="{AD9BF4D5-A5EC-4879-848C-C835D865528D}" dt="2022-10-24T10:05:53.917" v="14"/>
        <pc:sldMkLst>
          <pc:docMk/>
          <pc:sldMk cId="1847250952" sldId="336"/>
        </pc:sldMkLst>
        <pc:spChg chg="del">
          <ac:chgData name="Damian T. Gordon" userId="7469c87ffe94b59c" providerId="LiveId" clId="{AD9BF4D5-A5EC-4879-848C-C835D865528D}" dt="2022-10-24T10:05:53.514" v="13" actId="478"/>
          <ac:spMkLst>
            <pc:docMk/>
            <pc:sldMk cId="1847250952" sldId="336"/>
            <ac:spMk id="13" creationId="{1B49E293-4DE1-85D8-1EA1-5021DB0A860D}"/>
          </ac:spMkLst>
        </pc:spChg>
        <pc:picChg chg="add mod">
          <ac:chgData name="Damian T. Gordon" userId="7469c87ffe94b59c" providerId="LiveId" clId="{AD9BF4D5-A5EC-4879-848C-C835D865528D}" dt="2022-10-24T10:05:53.917" v="14"/>
          <ac:picMkLst>
            <pc:docMk/>
            <pc:sldMk cId="1847250952" sldId="336"/>
            <ac:picMk id="3" creationId="{05C66DEF-B54E-F830-6D93-449CF4FBD46A}"/>
          </ac:picMkLst>
        </pc:picChg>
      </pc:sldChg>
      <pc:sldChg chg="addSp delSp modSp mod">
        <pc:chgData name="Damian T. Gordon" userId="7469c87ffe94b59c" providerId="LiveId" clId="{AD9BF4D5-A5EC-4879-848C-C835D865528D}" dt="2022-10-24T10:05:59.729" v="18"/>
        <pc:sldMkLst>
          <pc:docMk/>
          <pc:sldMk cId="2998838751" sldId="337"/>
        </pc:sldMkLst>
        <pc:spChg chg="del">
          <ac:chgData name="Damian T. Gordon" userId="7469c87ffe94b59c" providerId="LiveId" clId="{AD9BF4D5-A5EC-4879-848C-C835D865528D}" dt="2022-10-24T10:05:59.316" v="17" actId="478"/>
          <ac:spMkLst>
            <pc:docMk/>
            <pc:sldMk cId="2998838751" sldId="337"/>
            <ac:spMk id="13" creationId="{1B49E293-4DE1-85D8-1EA1-5021DB0A860D}"/>
          </ac:spMkLst>
        </pc:spChg>
        <pc:picChg chg="add mod">
          <ac:chgData name="Damian T. Gordon" userId="7469c87ffe94b59c" providerId="LiveId" clId="{AD9BF4D5-A5EC-4879-848C-C835D865528D}" dt="2022-10-24T10:05:59.729" v="18"/>
          <ac:picMkLst>
            <pc:docMk/>
            <pc:sldMk cId="2998838751" sldId="337"/>
            <ac:picMk id="3" creationId="{B1393CA7-A7F8-624D-5E79-EBAB50E1A87F}"/>
          </ac:picMkLst>
        </pc:picChg>
      </pc:sldChg>
      <pc:sldChg chg="addSp delSp modSp mod">
        <pc:chgData name="Damian T. Gordon" userId="7469c87ffe94b59c" providerId="LiveId" clId="{AD9BF4D5-A5EC-4879-848C-C835D865528D}" dt="2022-10-24T10:06:06.101" v="22"/>
        <pc:sldMkLst>
          <pc:docMk/>
          <pc:sldMk cId="4150763182" sldId="338"/>
        </pc:sldMkLst>
        <pc:spChg chg="del">
          <ac:chgData name="Damian T. Gordon" userId="7469c87ffe94b59c" providerId="LiveId" clId="{AD9BF4D5-A5EC-4879-848C-C835D865528D}" dt="2022-10-24T10:06:05.764" v="21" actId="478"/>
          <ac:spMkLst>
            <pc:docMk/>
            <pc:sldMk cId="4150763182" sldId="338"/>
            <ac:spMk id="13" creationId="{1B49E293-4DE1-85D8-1EA1-5021DB0A860D}"/>
          </ac:spMkLst>
        </pc:spChg>
        <pc:picChg chg="add mod">
          <ac:chgData name="Damian T. Gordon" userId="7469c87ffe94b59c" providerId="LiveId" clId="{AD9BF4D5-A5EC-4879-848C-C835D865528D}" dt="2022-10-24T10:06:06.101" v="22"/>
          <ac:picMkLst>
            <pc:docMk/>
            <pc:sldMk cId="4150763182" sldId="338"/>
            <ac:picMk id="3" creationId="{CFF83B12-79A8-170B-5C3F-D8B2E9FFB3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06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67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14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16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16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7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06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54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46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16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06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24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41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34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39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065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757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42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88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0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65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140332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4288877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041591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148617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221576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377325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932545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92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10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125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8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99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03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40189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533300" y="1453475"/>
            <a:ext cx="8077200" cy="18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800" b="1" dirty="0">
                <a:solidFill>
                  <a:srgbClr val="434343"/>
                </a:solidFill>
                <a:latin typeface="Roboto"/>
                <a:ea typeface="Roboto"/>
                <a:cs typeface="Roboto"/>
                <a:sym typeface="Roboto"/>
              </a:rPr>
              <a:t>Case study: The potential of a student response system in a hybrid learning scenario</a:t>
            </a:r>
          </a:p>
          <a:p>
            <a:pPr marL="0" lvl="0" indent="0" algn="ctr"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ctr" rtl="0">
              <a:spcBef>
                <a:spcPts val="0"/>
              </a:spcBef>
              <a:spcAft>
                <a:spcPts val="0"/>
              </a:spcAft>
              <a:buNone/>
            </a:pPr>
            <a:r>
              <a:rPr lang="it" sz="2000" b="1" dirty="0">
                <a:solidFill>
                  <a:srgbClr val="434343"/>
                </a:solidFill>
                <a:latin typeface="Roboto"/>
                <a:ea typeface="Roboto"/>
                <a:cs typeface="Roboto"/>
                <a:sym typeface="Roboto"/>
              </a:rPr>
              <a:t>Mariana Rocha</a:t>
            </a:r>
          </a:p>
          <a:p>
            <a:pPr marL="0" lvl="0" indent="0" algn="ctr" rtl="0">
              <a:spcBef>
                <a:spcPts val="0"/>
              </a:spcBef>
              <a:spcAft>
                <a:spcPts val="0"/>
              </a:spcAft>
              <a:buNone/>
            </a:pPr>
            <a:r>
              <a:rPr lang="it" sz="2000" dirty="0">
                <a:solidFill>
                  <a:srgbClr val="434343"/>
                </a:solidFill>
                <a:latin typeface="Roboto"/>
                <a:ea typeface="Roboto"/>
                <a:cs typeface="Roboto"/>
                <a:sym typeface="Roboto"/>
              </a:rPr>
              <a:t>Assistant Lecturer</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A63B1B5-4C1C-1636-F955-286FA8C0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Empathic teaching</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152475"/>
            <a:ext cx="8735752" cy="3416400"/>
          </a:xfrm>
        </p:spPr>
        <p:txBody>
          <a:bodyPr/>
          <a:lstStyle/>
          <a:p>
            <a:pPr marL="342900" lvl="0" indent="-342900">
              <a:lnSpc>
                <a:spcPct val="107000"/>
              </a:lnSpc>
              <a:buFont typeface="Symbol" panose="05050102010706020507" pitchFamily="18" charset="2"/>
              <a:buChar char="·"/>
            </a:pPr>
            <a:r>
              <a:rPr lang="en-GB" sz="2400" dirty="0">
                <a:latin typeface="Arial" panose="020B0604020202020204" pitchFamily="34" charset="0"/>
              </a:rPr>
              <a:t>According to </a:t>
            </a:r>
            <a:r>
              <a:rPr lang="en-GB" sz="2400" dirty="0" err="1">
                <a:latin typeface="Arial" panose="020B0604020202020204" pitchFamily="34" charset="0"/>
              </a:rPr>
              <a:t>Feshbach</a:t>
            </a:r>
            <a:r>
              <a:rPr lang="en-GB" sz="2400" dirty="0">
                <a:latin typeface="Arial" panose="020B0604020202020204" pitchFamily="34" charset="0"/>
              </a:rPr>
              <a:t> &amp; </a:t>
            </a:r>
            <a:r>
              <a:rPr lang="en-GB" sz="2400" dirty="0" err="1">
                <a:latin typeface="Arial" panose="020B0604020202020204" pitchFamily="34" charset="0"/>
              </a:rPr>
              <a:t>Feshbach</a:t>
            </a:r>
            <a:r>
              <a:rPr lang="en-GB" sz="2400" dirty="0">
                <a:latin typeface="Arial" panose="020B0604020202020204" pitchFamily="34" charset="0"/>
              </a:rPr>
              <a:t> (2009), the empathic </a:t>
            </a:r>
            <a:r>
              <a:rPr lang="en-GB" sz="2400" b="1" dirty="0">
                <a:latin typeface="Arial" panose="020B0604020202020204" pitchFamily="34" charset="0"/>
              </a:rPr>
              <a:t>communication</a:t>
            </a:r>
            <a:r>
              <a:rPr lang="en-GB" sz="2400" dirty="0">
                <a:latin typeface="Arial" panose="020B0604020202020204" pitchFamily="34" charset="0"/>
              </a:rPr>
              <a:t> by the teacher can result in </a:t>
            </a:r>
            <a:r>
              <a:rPr lang="en-GB" sz="2400" b="1" dirty="0">
                <a:latin typeface="Arial" panose="020B0604020202020204" pitchFamily="34" charset="0"/>
              </a:rPr>
              <a:t>greater understanding and acceptance</a:t>
            </a:r>
            <a:r>
              <a:rPr lang="en-GB" sz="2400" dirty="0">
                <a:latin typeface="Arial" panose="020B0604020202020204" pitchFamily="34" charset="0"/>
              </a:rPr>
              <a:t>, leading students to have more positive attitudes towards themselves and their learning process. </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Empathic teaching</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152475"/>
            <a:ext cx="8735752" cy="3416400"/>
          </a:xfrm>
        </p:spPr>
        <p:txBody>
          <a:bodyPr/>
          <a:lstStyle/>
          <a:p>
            <a:pPr marL="342900" lvl="0" indent="-342900">
              <a:lnSpc>
                <a:spcPct val="107000"/>
              </a:lnSpc>
              <a:buFont typeface="Symbol" panose="05050102010706020507" pitchFamily="18" charset="2"/>
              <a:buChar char="·"/>
            </a:pPr>
            <a:r>
              <a:rPr lang="en-IE" sz="2400" dirty="0">
                <a:latin typeface="Arial" panose="020B0604020202020204" pitchFamily="34" charset="0"/>
              </a:rPr>
              <a:t>CMPU 2007 – Databases 1: very low levels of engagement on Mondays; empathic communication allowed to identify students had a number of other classes on that day and felt tired.</a:t>
            </a:r>
          </a:p>
          <a:p>
            <a:pPr marL="342900" lvl="0" indent="-342900">
              <a:lnSpc>
                <a:spcPct val="107000"/>
              </a:lnSpc>
              <a:buFont typeface="Symbol" panose="05050102010706020507" pitchFamily="18" charset="2"/>
              <a:buChar char="·"/>
            </a:pPr>
            <a:r>
              <a:rPr lang="en-IE" sz="2400" dirty="0">
                <a:latin typeface="Arial" panose="020B0604020202020204" pitchFamily="34" charset="0"/>
              </a:rPr>
              <a:t>Possible solution: adoption of a game-based learning approach.</a:t>
            </a:r>
            <a:endParaRPr lang="en-GB" sz="2400" dirty="0">
              <a:latin typeface="Arial" panose="020B060402020202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Game-based learning</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017725"/>
            <a:ext cx="8735752" cy="3416400"/>
          </a:xfrm>
        </p:spPr>
        <p:txBody>
          <a:bodyPr/>
          <a:lstStyle/>
          <a:p>
            <a:pPr marL="342900" lvl="0" indent="-342900">
              <a:lnSpc>
                <a:spcPct val="107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Game-based learning is well known in the literature to improve classroom engagement and active participation. The </a:t>
            </a:r>
            <a:r>
              <a:rPr lang="en-GB" sz="2000" dirty="0">
                <a:effectLst/>
                <a:latin typeface="Arial" panose="020B0604020202020204" pitchFamily="34" charset="0"/>
                <a:ea typeface="Calibri" panose="020F0502020204030204" pitchFamily="34" charset="0"/>
                <a:cs typeface="Times New Roman" panose="02020603050405020304" pitchFamily="18" charset="0"/>
              </a:rPr>
              <a:t>t</a:t>
            </a:r>
            <a:r>
              <a:rPr lang="en-GB" sz="2000" dirty="0">
                <a:latin typeface="Arial" panose="020B0604020202020204" pitchFamily="34" charset="0"/>
                <a:ea typeface="Calibri" panose="020F0502020204030204" pitchFamily="34" charset="0"/>
                <a:cs typeface="Times New Roman" panose="02020603050405020304" pitchFamily="18" charset="0"/>
              </a:rPr>
              <a:t>ools adopted to implement this approach:</a:t>
            </a:r>
          </a:p>
          <a:p>
            <a:pPr marL="800100" lvl="1" indent="-342900">
              <a:lnSpc>
                <a:spcPct val="107000"/>
              </a:lnSpc>
              <a:buFont typeface="Symbol" panose="05050102010706020507" pitchFamily="18" charset="2"/>
              <a:buChar char="·"/>
            </a:pPr>
            <a:r>
              <a:rPr lang="en-GB" sz="2000" b="1" dirty="0">
                <a:latin typeface="Arial" panose="020B0604020202020204" pitchFamily="34" charset="0"/>
              </a:rPr>
              <a:t>Kahoot!</a:t>
            </a:r>
            <a:r>
              <a:rPr lang="en-GB" sz="2000" dirty="0">
                <a:latin typeface="Arial" panose="020B0604020202020204" pitchFamily="34" charset="0"/>
              </a:rPr>
              <a:t>: user-generated multiple-choice quizzes that can be accessed via a web browser or the Kahoot! app</a:t>
            </a:r>
          </a:p>
          <a:p>
            <a:pPr marL="800100" lvl="1" indent="-342900">
              <a:lnSpc>
                <a:spcPct val="107000"/>
              </a:lnSpc>
              <a:buFont typeface="Symbol" panose="05050102010706020507" pitchFamily="18" charset="2"/>
              <a:buChar char="·"/>
            </a:pPr>
            <a:r>
              <a:rPr lang="en-GB" sz="2000" b="1" dirty="0" err="1">
                <a:latin typeface="Arial" panose="020B0604020202020204" pitchFamily="34" charset="0"/>
              </a:rPr>
              <a:t>Vevox</a:t>
            </a:r>
            <a:r>
              <a:rPr lang="en-GB" sz="2000" dirty="0">
                <a:latin typeface="Arial" panose="020B0604020202020204" pitchFamily="34" charset="0"/>
              </a:rPr>
              <a:t>: An audience engagement tool that enhances online, hybrid, and face-to-face sessions with options for live polling, quizzes</a:t>
            </a:r>
            <a:endParaRPr lang="en-IE" sz="2000" dirty="0">
              <a:latin typeface="Arial" panose="020B060402020202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9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600" y="17738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Game-based learning: comparing the tools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26F883B-5DAD-A6C0-FA19-2C83D6A9CB0B}"/>
              </a:ext>
            </a:extLst>
          </p:cNvPr>
          <p:cNvGraphicFramePr>
            <a:graphicFrameLocks noGrp="1"/>
          </p:cNvGraphicFramePr>
          <p:nvPr>
            <p:extLst>
              <p:ext uri="{D42A27DB-BD31-4B8C-83A1-F6EECF244321}">
                <p14:modId xmlns:p14="http://schemas.microsoft.com/office/powerpoint/2010/main" val="2457682597"/>
              </p:ext>
            </p:extLst>
          </p:nvPr>
        </p:nvGraphicFramePr>
        <p:xfrm>
          <a:off x="761999" y="1111747"/>
          <a:ext cx="7552268" cy="2839720"/>
        </p:xfrm>
        <a:graphic>
          <a:graphicData uri="http://schemas.openxmlformats.org/drawingml/2006/table">
            <a:tbl>
              <a:tblPr firstRow="1" bandRow="1">
                <a:tableStyleId>{5940675A-B579-460E-94D1-54222C63F5DA}</a:tableStyleId>
              </a:tblPr>
              <a:tblGrid>
                <a:gridCol w="3776134">
                  <a:extLst>
                    <a:ext uri="{9D8B030D-6E8A-4147-A177-3AD203B41FA5}">
                      <a16:colId xmlns:a16="http://schemas.microsoft.com/office/drawing/2014/main" val="3586246541"/>
                    </a:ext>
                  </a:extLst>
                </a:gridCol>
                <a:gridCol w="3776134">
                  <a:extLst>
                    <a:ext uri="{9D8B030D-6E8A-4147-A177-3AD203B41FA5}">
                      <a16:colId xmlns:a16="http://schemas.microsoft.com/office/drawing/2014/main" val="2007096814"/>
                    </a:ext>
                  </a:extLst>
                </a:gridCol>
              </a:tblGrid>
              <a:tr h="370840">
                <a:tc>
                  <a:txBody>
                    <a:bodyPr/>
                    <a:lstStyle/>
                    <a:p>
                      <a:pPr algn="ctr"/>
                      <a:r>
                        <a:rPr lang="en-IE" sz="1800" b="1" noProof="0" dirty="0">
                          <a:solidFill>
                            <a:schemeClr val="bg1"/>
                          </a:solidFill>
                        </a:rPr>
                        <a:t>Kahoot!</a:t>
                      </a:r>
                    </a:p>
                  </a:txBody>
                  <a:tcPr>
                    <a:solidFill>
                      <a:srgbClr val="1A7D94"/>
                    </a:solidFill>
                  </a:tcPr>
                </a:tc>
                <a:tc>
                  <a:txBody>
                    <a:bodyPr/>
                    <a:lstStyle/>
                    <a:p>
                      <a:pPr algn="ctr"/>
                      <a:r>
                        <a:rPr lang="en-IE" sz="1800" b="1" noProof="0" dirty="0" err="1">
                          <a:solidFill>
                            <a:schemeClr val="bg1"/>
                          </a:solidFill>
                        </a:rPr>
                        <a:t>Vevox</a:t>
                      </a:r>
                      <a:endParaRPr lang="en-IE" sz="1800" b="1" noProof="0" dirty="0">
                        <a:solidFill>
                          <a:schemeClr val="bg1"/>
                        </a:solidFill>
                      </a:endParaRPr>
                    </a:p>
                  </a:txBody>
                  <a:tcPr>
                    <a:solidFill>
                      <a:srgbClr val="1A7D94"/>
                    </a:solidFill>
                  </a:tcPr>
                </a:tc>
                <a:extLst>
                  <a:ext uri="{0D108BD9-81ED-4DB2-BD59-A6C34878D82A}">
                    <a16:rowId xmlns:a16="http://schemas.microsoft.com/office/drawing/2014/main" val="757780887"/>
                  </a:ext>
                </a:extLst>
              </a:tr>
              <a:tr h="370840">
                <a:tc>
                  <a:txBody>
                    <a:bodyPr/>
                    <a:lstStyle/>
                    <a:p>
                      <a:r>
                        <a:rPr lang="en-IE" sz="1800" noProof="0"/>
                        <a:t>Better use of game mechanics – colourful animations, final podium, response time included in the final score</a:t>
                      </a:r>
                    </a:p>
                  </a:txBody>
                  <a:tcPr/>
                </a:tc>
                <a:tc>
                  <a:txBody>
                    <a:bodyPr/>
                    <a:lstStyle/>
                    <a:p>
                      <a:r>
                        <a:rPr lang="en-IE" sz="1800" noProof="0" dirty="0"/>
                        <a:t>Formal, very simple implementation of </a:t>
                      </a:r>
                      <a:r>
                        <a:rPr lang="en-IE" sz="1800" noProof="0" dirty="0" err="1"/>
                        <a:t>leaderboard</a:t>
                      </a:r>
                      <a:r>
                        <a:rPr lang="en-IE" sz="1800" noProof="0" dirty="0"/>
                        <a:t> (multiple participants taking the same position), no final podium</a:t>
                      </a:r>
                    </a:p>
                  </a:txBody>
                  <a:tcPr/>
                </a:tc>
                <a:extLst>
                  <a:ext uri="{0D108BD9-81ED-4DB2-BD59-A6C34878D82A}">
                    <a16:rowId xmlns:a16="http://schemas.microsoft.com/office/drawing/2014/main" val="3182576410"/>
                  </a:ext>
                </a:extLst>
              </a:tr>
              <a:tr h="370840">
                <a:tc>
                  <a:txBody>
                    <a:bodyPr/>
                    <a:lstStyle/>
                    <a:p>
                      <a:r>
                        <a:rPr lang="en-IE" sz="1800" noProof="0"/>
                        <a:t>Free version limited to 20 players per game</a:t>
                      </a:r>
                    </a:p>
                  </a:txBody>
                  <a:tcPr/>
                </a:tc>
                <a:tc>
                  <a:txBody>
                    <a:bodyPr/>
                    <a:lstStyle/>
                    <a:p>
                      <a:r>
                        <a:rPr lang="en-IE" sz="1800" noProof="0" dirty="0"/>
                        <a:t>TU Dublin license allows up to 5,000 players</a:t>
                      </a:r>
                    </a:p>
                  </a:txBody>
                  <a:tcPr/>
                </a:tc>
                <a:extLst>
                  <a:ext uri="{0D108BD9-81ED-4DB2-BD59-A6C34878D82A}">
                    <a16:rowId xmlns:a16="http://schemas.microsoft.com/office/drawing/2014/main" val="4134579479"/>
                  </a:ext>
                </a:extLst>
              </a:tr>
              <a:tr h="370840">
                <a:tc gridSpan="2">
                  <a:txBody>
                    <a:bodyPr/>
                    <a:lstStyle/>
                    <a:p>
                      <a:r>
                        <a:rPr lang="en-IE" sz="1800" noProof="0" dirty="0"/>
                        <a:t>Both tools allow participants to answer the questions from their phones, tablets or laptops.</a:t>
                      </a:r>
                    </a:p>
                  </a:txBody>
                  <a:tcPr/>
                </a:tc>
                <a:tc hMerge="1">
                  <a:txBody>
                    <a:bodyPr/>
                    <a:lstStyle/>
                    <a:p>
                      <a:endParaRPr lang="en-IE" noProof="0" dirty="0"/>
                    </a:p>
                  </a:txBody>
                  <a:tcPr/>
                </a:tc>
                <a:extLst>
                  <a:ext uri="{0D108BD9-81ED-4DB2-BD59-A6C34878D82A}">
                    <a16:rowId xmlns:a16="http://schemas.microsoft.com/office/drawing/2014/main" val="1707856717"/>
                  </a:ext>
                </a:extLst>
              </a:tr>
            </a:tbl>
          </a:graphicData>
        </a:graphic>
      </p:graphicFrame>
    </p:spTree>
    <p:extLst>
      <p:ext uri="{BB962C8B-B14F-4D97-AF65-F5344CB8AC3E}">
        <p14:creationId xmlns:p14="http://schemas.microsoft.com/office/powerpoint/2010/main" val="178958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with low confidence">
            <a:extLst>
              <a:ext uri="{FF2B5EF4-FFF2-40B4-BE49-F238E27FC236}">
                <a16:creationId xmlns:a16="http://schemas.microsoft.com/office/drawing/2014/main" id="{D843669D-8DC7-F4F8-54FF-4113EC80000C}"/>
              </a:ext>
            </a:extLst>
          </p:cNvPr>
          <p:cNvPicPr>
            <a:picLocks noChangeAspect="1"/>
          </p:cNvPicPr>
          <p:nvPr/>
        </p:nvPicPr>
        <p:blipFill>
          <a:blip r:embed="rId4"/>
          <a:stretch>
            <a:fillRect/>
          </a:stretch>
        </p:blipFill>
        <p:spPr>
          <a:xfrm>
            <a:off x="762650" y="153786"/>
            <a:ext cx="7772400" cy="3948314"/>
          </a:xfrm>
          <a:prstGeom prst="rect">
            <a:avLst/>
          </a:prstGeom>
        </p:spPr>
      </p:pic>
    </p:spTree>
    <p:extLst>
      <p:ext uri="{BB962C8B-B14F-4D97-AF65-F5344CB8AC3E}">
        <p14:creationId xmlns:p14="http://schemas.microsoft.com/office/powerpoint/2010/main" val="102666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447025D-41C4-F8D9-D92E-65A4C2A3ECD6}"/>
              </a:ext>
            </a:extLst>
          </p:cNvPr>
          <p:cNvPicPr>
            <a:picLocks noChangeAspect="1"/>
          </p:cNvPicPr>
          <p:nvPr/>
        </p:nvPicPr>
        <p:blipFill>
          <a:blip r:embed="rId4"/>
          <a:stretch>
            <a:fillRect/>
          </a:stretch>
        </p:blipFill>
        <p:spPr>
          <a:xfrm>
            <a:off x="685700" y="94740"/>
            <a:ext cx="7772400" cy="3897010"/>
          </a:xfrm>
          <a:prstGeom prst="rect">
            <a:avLst/>
          </a:prstGeom>
        </p:spPr>
      </p:pic>
    </p:spTree>
    <p:extLst>
      <p:ext uri="{BB962C8B-B14F-4D97-AF65-F5344CB8AC3E}">
        <p14:creationId xmlns:p14="http://schemas.microsoft.com/office/powerpoint/2010/main" val="8449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application&#10;&#10;Description automatically generated">
            <a:extLst>
              <a:ext uri="{FF2B5EF4-FFF2-40B4-BE49-F238E27FC236}">
                <a16:creationId xmlns:a16="http://schemas.microsoft.com/office/drawing/2014/main" id="{D1A6643E-2CF3-92D4-DEDE-9B6B3EF3BCFA}"/>
              </a:ext>
            </a:extLst>
          </p:cNvPr>
          <p:cNvPicPr>
            <a:picLocks noChangeAspect="1"/>
          </p:cNvPicPr>
          <p:nvPr/>
        </p:nvPicPr>
        <p:blipFill>
          <a:blip r:embed="rId4"/>
          <a:stretch>
            <a:fillRect/>
          </a:stretch>
        </p:blipFill>
        <p:spPr>
          <a:xfrm>
            <a:off x="1645029" y="-15066"/>
            <a:ext cx="5794221" cy="4070841"/>
          </a:xfrm>
          <a:prstGeom prst="rect">
            <a:avLst/>
          </a:prstGeom>
        </p:spPr>
      </p:pic>
    </p:spTree>
    <p:extLst>
      <p:ext uri="{BB962C8B-B14F-4D97-AF65-F5344CB8AC3E}">
        <p14:creationId xmlns:p14="http://schemas.microsoft.com/office/powerpoint/2010/main" val="317705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12D7420-698B-882C-9BF4-ABDE75FBAF42}"/>
              </a:ext>
            </a:extLst>
          </p:cNvPr>
          <p:cNvPicPr/>
          <p:nvPr/>
        </p:nvPicPr>
        <p:blipFill rotWithShape="1">
          <a:blip r:embed="rId4">
            <a:extLst>
              <a:ext uri="{28A0092B-C50C-407E-A947-70E740481C1C}">
                <a14:useLocalDpi xmlns:a14="http://schemas.microsoft.com/office/drawing/2010/main" val="0"/>
              </a:ext>
            </a:extLst>
          </a:blip>
          <a:srcRect t="1916" r="1458" b="29944"/>
          <a:stretch/>
        </p:blipFill>
        <p:spPr>
          <a:xfrm>
            <a:off x="2062742" y="164591"/>
            <a:ext cx="6703243" cy="3467609"/>
          </a:xfrm>
          <a:prstGeom prst="rect">
            <a:avLst/>
          </a:prstGeom>
        </p:spPr>
      </p:pic>
      <p:pic>
        <p:nvPicPr>
          <p:cNvPr id="3074" name="Picture 2" descr="Vevox | The #1 rated Polling and Q&amp;A platform for hybrid">
            <a:extLst>
              <a:ext uri="{FF2B5EF4-FFF2-40B4-BE49-F238E27FC236}">
                <a16:creationId xmlns:a16="http://schemas.microsoft.com/office/drawing/2014/main" id="{A6BA451F-8375-4030-295A-544E8474F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8" y="87617"/>
            <a:ext cx="1970569" cy="4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0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text, application&#10;&#10;Description automatically generated">
            <a:extLst>
              <a:ext uri="{FF2B5EF4-FFF2-40B4-BE49-F238E27FC236}">
                <a16:creationId xmlns:a16="http://schemas.microsoft.com/office/drawing/2014/main" id="{C4BF7E3C-BB8D-7932-6D21-CAFD14259366}"/>
              </a:ext>
            </a:extLst>
          </p:cNvPr>
          <p:cNvPicPr>
            <a:picLocks noChangeAspect="1"/>
          </p:cNvPicPr>
          <p:nvPr/>
        </p:nvPicPr>
        <p:blipFill>
          <a:blip r:embed="rId4"/>
          <a:stretch>
            <a:fillRect/>
          </a:stretch>
        </p:blipFill>
        <p:spPr>
          <a:xfrm>
            <a:off x="2876382" y="345091"/>
            <a:ext cx="5716235" cy="3347965"/>
          </a:xfrm>
          <a:prstGeom prst="rect">
            <a:avLst/>
          </a:prstGeom>
        </p:spPr>
      </p:pic>
      <p:grpSp>
        <p:nvGrpSpPr>
          <p:cNvPr id="9" name="Group 8">
            <a:extLst>
              <a:ext uri="{FF2B5EF4-FFF2-40B4-BE49-F238E27FC236}">
                <a16:creationId xmlns:a16="http://schemas.microsoft.com/office/drawing/2014/main" id="{0CFDEE13-451D-75F8-3899-5ED9115F65C7}"/>
              </a:ext>
            </a:extLst>
          </p:cNvPr>
          <p:cNvGrpSpPr/>
          <p:nvPr/>
        </p:nvGrpSpPr>
        <p:grpSpPr>
          <a:xfrm>
            <a:off x="-330852" y="43390"/>
            <a:ext cx="3951368" cy="3951368"/>
            <a:chOff x="-541867" y="-267916"/>
            <a:chExt cx="3951368" cy="3951368"/>
          </a:xfrm>
        </p:grpSpPr>
        <p:pic>
          <p:nvPicPr>
            <p:cNvPr id="6" name="Picture 5" descr="Icon&#10;&#10;Description automatically generated">
              <a:extLst>
                <a:ext uri="{FF2B5EF4-FFF2-40B4-BE49-F238E27FC236}">
                  <a16:creationId xmlns:a16="http://schemas.microsoft.com/office/drawing/2014/main" id="{42630035-11A3-2EF0-CC5A-64CDA593C4EE}"/>
                </a:ext>
              </a:extLst>
            </p:cNvPr>
            <p:cNvPicPr>
              <a:picLocks noChangeAspect="1"/>
            </p:cNvPicPr>
            <p:nvPr/>
          </p:nvPicPr>
          <p:blipFill>
            <a:blip r:embed="rId5"/>
            <a:stretch>
              <a:fillRect/>
            </a:stretch>
          </p:blipFill>
          <p:spPr>
            <a:xfrm>
              <a:off x="-541867" y="-267916"/>
              <a:ext cx="3951368" cy="3951368"/>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A340F518-50AF-9C45-B3E8-1477F3540652}"/>
                </a:ext>
              </a:extLst>
            </p:cNvPr>
            <p:cNvPicPr>
              <a:picLocks noChangeAspect="1"/>
            </p:cNvPicPr>
            <p:nvPr/>
          </p:nvPicPr>
          <p:blipFill rotWithShape="1">
            <a:blip r:embed="rId6"/>
            <a:srcRect t="3777"/>
            <a:stretch/>
          </p:blipFill>
          <p:spPr>
            <a:xfrm>
              <a:off x="745753" y="288250"/>
              <a:ext cx="1414643" cy="2949285"/>
            </a:xfrm>
            <a:prstGeom prst="rect">
              <a:avLst/>
            </a:prstGeom>
            <a:effectLst>
              <a:softEdge rad="0"/>
            </a:effectLst>
          </p:spPr>
        </p:pic>
      </p:grpSp>
    </p:spTree>
    <p:extLst>
      <p:ext uri="{BB962C8B-B14F-4D97-AF65-F5344CB8AC3E}">
        <p14:creationId xmlns:p14="http://schemas.microsoft.com/office/powerpoint/2010/main" val="273233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16F036F-F664-4202-B6D2-2BAD1DF5D45E}"/>
              </a:ext>
            </a:extLst>
          </p:cNvPr>
          <p:cNvPicPr>
            <a:picLocks noChangeAspect="1"/>
          </p:cNvPicPr>
          <p:nvPr/>
        </p:nvPicPr>
        <p:blipFill>
          <a:blip r:embed="rId4"/>
          <a:stretch>
            <a:fillRect/>
          </a:stretch>
        </p:blipFill>
        <p:spPr>
          <a:xfrm>
            <a:off x="1163575" y="0"/>
            <a:ext cx="6816649" cy="4082120"/>
          </a:xfrm>
          <a:prstGeom prst="rect">
            <a:avLst/>
          </a:prstGeom>
        </p:spPr>
      </p:pic>
    </p:spTree>
    <p:extLst>
      <p:ext uri="{BB962C8B-B14F-4D97-AF65-F5344CB8AC3E}">
        <p14:creationId xmlns:p14="http://schemas.microsoft.com/office/powerpoint/2010/main" val="33405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INTRODUCTION</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3619395-BC4C-0C8C-F928-69F7BF89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3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Peer observation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017725"/>
            <a:ext cx="8735752" cy="3416400"/>
          </a:xfrm>
        </p:spPr>
        <p:txBody>
          <a:bodyPr/>
          <a:lstStyle/>
          <a:p>
            <a:pPr marL="342900" lvl="0" indent="-342900">
              <a:lnSpc>
                <a:spcPct val="107000"/>
              </a:lnSpc>
              <a:buFont typeface="Symbol" panose="05050102010706020507" pitchFamily="18" charset="2"/>
              <a:buChar char="·"/>
            </a:pPr>
            <a:r>
              <a:rPr lang="en-GB" sz="2200" dirty="0">
                <a:effectLst/>
                <a:latin typeface="Arial" panose="020B0604020202020204" pitchFamily="34" charset="0"/>
                <a:ea typeface="Calibri" panose="020F0502020204030204" pitchFamily="34" charset="0"/>
              </a:rPr>
              <a:t>Two hybrid sessions were part of a peer observation activity</a:t>
            </a:r>
          </a:p>
          <a:p>
            <a:pPr marL="342900" lvl="0" indent="-342900">
              <a:lnSpc>
                <a:spcPct val="107000"/>
              </a:lnSpc>
              <a:buFont typeface="Symbol" panose="05050102010706020507" pitchFamily="18" charset="2"/>
              <a:buChar char="·"/>
            </a:pPr>
            <a:endParaRPr lang="en-GB" sz="2200" dirty="0">
              <a:effectLst/>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2200" dirty="0">
                <a:effectLst/>
                <a:latin typeface="Arial" panose="020B0604020202020204" pitchFamily="34" charset="0"/>
                <a:ea typeface="Calibri" panose="020F0502020204030204" pitchFamily="34" charset="0"/>
              </a:rPr>
              <a:t>Benefits of peer observation have been described in the literature, including improvements to teaching practice, development of confidence to teach and learn more about teaching, the transformation of educational perspectives.</a:t>
            </a:r>
            <a:r>
              <a:rPr lang="en-US" sz="2200" dirty="0">
                <a:effectLst/>
              </a:rPr>
              <a:t> </a:t>
            </a:r>
            <a:endParaRPr lang="en-GB" sz="2200" dirty="0">
              <a:effectLst/>
              <a:latin typeface="Arial" panose="020B0604020202020204" pitchFamily="34" charset="0"/>
              <a:ea typeface="Calibri" panose="020F050202020403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4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600" y="13704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Peer observation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221014" y="829775"/>
            <a:ext cx="8701771" cy="3416400"/>
          </a:xfrm>
        </p:spPr>
        <p:txBody>
          <a:bodyPr/>
          <a:lstStyle/>
          <a:p>
            <a:pPr marL="342900" lvl="0"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rPr>
              <a:t>The </a:t>
            </a:r>
            <a:r>
              <a:rPr lang="en-GB" sz="2400" dirty="0">
                <a:latin typeface="Arial" panose="020B0604020202020204" pitchFamily="34" charset="0"/>
                <a:ea typeface="Calibri" panose="020F0502020204030204" pitchFamily="34" charset="0"/>
              </a:rPr>
              <a:t>peers observed case-studies questions were included in the quizzes, illustrating the implementation of concepts to solve real-life problems</a:t>
            </a:r>
          </a:p>
          <a:p>
            <a:pPr marL="342900" lvl="0" indent="-342900">
              <a:lnSpc>
                <a:spcPct val="107000"/>
              </a:lnSpc>
              <a:buFont typeface="Symbol" panose="05050102010706020507" pitchFamily="18" charset="2"/>
              <a:buChar char="·"/>
            </a:pPr>
            <a:endParaRPr lang="en-GB" sz="2400" dirty="0">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rPr>
              <a:t>Real-life application of concepts is essential for developing problem-solving skills, a critical competency in the computer science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600" y="13704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Peer observation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221014" y="829775"/>
            <a:ext cx="8701771" cy="3416400"/>
          </a:xfrm>
        </p:spPr>
        <p:txBody>
          <a:bodyPr/>
          <a:lstStyle/>
          <a:p>
            <a:pPr marL="342900" lvl="0"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rPr>
              <a:t>The peer observer noticed that, for one of the modules, there was not enough time to complete the list of questions as the class was limited to 45 minutes</a:t>
            </a:r>
          </a:p>
          <a:p>
            <a:pPr marL="342900" lvl="0" indent="-342900">
              <a:lnSpc>
                <a:spcPct val="107000"/>
              </a:lnSpc>
              <a:buFont typeface="Symbol" panose="05050102010706020507" pitchFamily="18" charset="2"/>
              <a:buChar char="·"/>
            </a:pPr>
            <a:endParaRPr lang="en-GB" sz="2400" dirty="0">
              <a:effectLst/>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2400" dirty="0">
                <a:latin typeface="Arial" panose="020B0604020202020204" pitchFamily="34" charset="0"/>
              </a:rPr>
              <a:t>That can be solved by better planning the number of questions included in the quiz</a:t>
            </a:r>
            <a:endParaRPr lang="en-IE" sz="2400" dirty="0">
              <a:latin typeface="Arial" panose="020B060402020202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8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ISSUES RAISED</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03E4B09-4A07-C44E-46C3-89785BB7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4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600" y="1017725"/>
            <a:ext cx="8520600" cy="3130050"/>
          </a:xfrm>
        </p:spPr>
        <p:txBody>
          <a:bodyPr/>
          <a:lstStyle/>
          <a:p>
            <a:pPr algn="just">
              <a:lnSpc>
                <a:spcPct val="150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Using SRS in a blended learning classroom proved to be efficient.</a:t>
            </a:r>
          </a:p>
          <a:p>
            <a:pPr algn="just">
              <a:lnSpc>
                <a:spcPct val="150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Students were allowed to join using nicknames to avoid anxiety due to the game competition</a:t>
            </a:r>
          </a:p>
          <a:p>
            <a:pPr algn="just">
              <a:lnSpc>
                <a:spcPct val="150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The game was an opportunity for to students review the content, clarify queries and get feedback on their responses, which also increased the level of communication.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600" y="1017725"/>
            <a:ext cx="8520600" cy="3130050"/>
          </a:xfrm>
        </p:spPr>
        <p:txBody>
          <a:bodyPr/>
          <a:lstStyle/>
          <a:p>
            <a:pPr algn="just">
              <a:lnSpc>
                <a:spcPct val="150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At the end of the semester, students described the experience as very positive and useful for practicing more theoretical concepts</a:t>
            </a:r>
          </a:p>
          <a:p>
            <a:pPr algn="just">
              <a:lnSpc>
                <a:spcPct val="150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Although this is an interesting </a:t>
            </a:r>
            <a:r>
              <a:rPr lang="en-GB" sz="2000" dirty="0">
                <a:latin typeface="Arial" panose="020B0604020202020204" pitchFamily="34" charset="0"/>
                <a:ea typeface="Calibri" panose="020F0502020204030204" pitchFamily="34" charset="0"/>
                <a:cs typeface="Arial" panose="020B0604020202020204" pitchFamily="34" charset="0"/>
              </a:rPr>
              <a:t>strategy, it might not be feasible to every hybrid learning situation / group</a:t>
            </a:r>
          </a:p>
          <a:p>
            <a:pPr algn="just">
              <a:lnSpc>
                <a:spcPct val="150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The tools can be limited or expensive, and the preparation of questions requires effort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CONCLUSIONS</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18A97603-5872-23DD-0031-63AFB167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7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a:lnSpc>
                <a:spcPct val="107000"/>
              </a:lnSpc>
              <a:buFont typeface="Symbol" panose="05050102010706020507" pitchFamily="18" charset="2"/>
              <a:buChar char="·"/>
            </a:pPr>
            <a:r>
              <a:rPr lang="en-GB" sz="2200" b="1" u="sng" dirty="0">
                <a:effectLst/>
                <a:latin typeface="Calibri" panose="020F0502020204030204" pitchFamily="34" charset="0"/>
                <a:ea typeface="Calibri" panose="020F0502020204030204" pitchFamily="34" charset="0"/>
                <a:cs typeface="Times New Roman" panose="02020603050405020304" pitchFamily="18" charset="0"/>
              </a:rPr>
              <a:t>SUMMARY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The use of SRS including a game-based learning approach demonstrated to be positive for increasing the level of engagement.</a:t>
            </a:r>
          </a:p>
          <a:p>
            <a:pPr marL="342900" lvl="0" indent="-342900">
              <a:lnSpc>
                <a:spcPct val="107000"/>
              </a:lnSpc>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Students who might not feel confident to ask questions have the opportunity to participate</a:t>
            </a:r>
          </a:p>
          <a:p>
            <a:pPr marL="342900" lvl="0" indent="-342900">
              <a:lnSpc>
                <a:spcPct val="107000"/>
              </a:lnSpc>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Lecturers have a chance to evaluate students performance and identify any sort of confusing / misunderstood topics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63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200" b="1" u="sng" dirty="0">
                <a:effectLst/>
                <a:latin typeface="Calibri" panose="020F0502020204030204" pitchFamily="34" charset="0"/>
                <a:ea typeface="Calibri" panose="020F0502020204030204" pitchFamily="34" charset="0"/>
                <a:cs typeface="Times New Roman" panose="02020603050405020304" pitchFamily="18" charset="0"/>
              </a:rPr>
              <a:t>THEMES</a:t>
            </a:r>
          </a:p>
          <a:p>
            <a:pPr marL="342900" lvl="0" indent="-342900">
              <a:lnSpc>
                <a:spcPct val="107000"/>
              </a:lnSpc>
              <a:buFont typeface="Symbol" panose="05050102010706020507" pitchFamily="18" charset="2"/>
              <a:buChar char="·"/>
            </a:pPr>
            <a:r>
              <a:rPr lang="en-GB" sz="2200" b="1" dirty="0">
                <a:latin typeface="Calibri" panose="020F0502020204030204" pitchFamily="34" charset="0"/>
                <a:ea typeface="Calibri" panose="020F0502020204030204" pitchFamily="34" charset="0"/>
                <a:cs typeface="Times New Roman" panose="02020603050405020304" pitchFamily="18" charset="0"/>
              </a:rPr>
              <a:t>Empathic Teaching</a:t>
            </a:r>
            <a:r>
              <a:rPr lang="en-GB" sz="2200" dirty="0">
                <a:latin typeface="Calibri" panose="020F0502020204030204" pitchFamily="34" charset="0"/>
                <a:ea typeface="Calibri" panose="020F0502020204030204" pitchFamily="34" charset="0"/>
                <a:cs typeface="Times New Roman" panose="02020603050405020304" pitchFamily="18" charset="0"/>
              </a:rPr>
              <a:t>: The first stage in addressing the challenges was to authentically reflect on the students’ situations.</a:t>
            </a:r>
          </a:p>
          <a:p>
            <a:pPr marL="342900" lvl="0" indent="-342900">
              <a:lnSpc>
                <a:spcPct val="107000"/>
              </a:lnSpc>
              <a:buFont typeface="Symbol" panose="05050102010706020507" pitchFamily="18" charset="2"/>
              <a:buChar char="·"/>
            </a:pPr>
            <a:r>
              <a:rPr lang="en-GB" sz="2200" b="1" dirty="0">
                <a:latin typeface="Calibri" panose="020F0502020204030204" pitchFamily="34" charset="0"/>
                <a:ea typeface="Calibri" panose="020F0502020204030204" pitchFamily="34" charset="0"/>
                <a:cs typeface="Times New Roman" panose="02020603050405020304" pitchFamily="18" charset="0"/>
              </a:rPr>
              <a:t>Games-Based Learning</a:t>
            </a:r>
            <a:r>
              <a:rPr lang="en-GB" sz="2200" dirty="0">
                <a:latin typeface="Calibri" panose="020F0502020204030204" pitchFamily="34" charset="0"/>
                <a:ea typeface="Calibri" panose="020F0502020204030204" pitchFamily="34" charset="0"/>
                <a:cs typeface="Times New Roman" panose="02020603050405020304" pitchFamily="18" charset="0"/>
              </a:rPr>
              <a:t>: The games-based approach was designed to be educational, but also fun, and this proved to be highly motivating.</a:t>
            </a:r>
          </a:p>
          <a:p>
            <a:pPr marL="342900" lvl="0" indent="-342900">
              <a:lnSpc>
                <a:spcPct val="107000"/>
              </a:lnSpc>
              <a:buFont typeface="Symbol" panose="05050102010706020507" pitchFamily="18" charset="2"/>
              <a:buChar char="·"/>
            </a:pPr>
            <a:r>
              <a:rPr lang="en-GB" sz="2200" b="1" dirty="0">
                <a:latin typeface="Calibri" panose="020F0502020204030204" pitchFamily="34" charset="0"/>
                <a:ea typeface="Calibri" panose="020F0502020204030204" pitchFamily="34" charset="0"/>
                <a:cs typeface="Times New Roman" panose="02020603050405020304" pitchFamily="18" charset="0"/>
              </a:rPr>
              <a:t>Resources</a:t>
            </a:r>
            <a:r>
              <a:rPr lang="en-GB" sz="2200" dirty="0">
                <a:latin typeface="Calibri" panose="020F0502020204030204" pitchFamily="34" charset="0"/>
                <a:ea typeface="Calibri" panose="020F0502020204030204" pitchFamily="34" charset="0"/>
                <a:cs typeface="Times New Roman" panose="02020603050405020304" pitchFamily="18" charset="0"/>
              </a:rPr>
              <a:t>: The School provided equipment and processes to help create an environment where this initiative could succeed.</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7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8025AE11-4DC6-6C62-4CC5-20D948955A33}"/>
              </a:ext>
            </a:extLst>
          </p:cNvPr>
          <p:cNvSpPr>
            <a:spLocks noGrp="1"/>
          </p:cNvSpPr>
          <p:nvPr>
            <p:ph type="title"/>
          </p:nvPr>
        </p:nvSpPr>
        <p:spPr>
          <a:xfrm>
            <a:off x="311600" y="1729950"/>
            <a:ext cx="8520600" cy="841800"/>
          </a:xfrm>
        </p:spPr>
        <p:txBody>
          <a:bodyPr/>
          <a:lstStyle/>
          <a:p>
            <a:r>
              <a:rPr lang="en-IE" dirty="0"/>
              <a:t>THANK YOU.</a:t>
            </a:r>
          </a:p>
        </p:txBody>
      </p:sp>
      <p:sp>
        <p:nvSpPr>
          <p:cNvPr id="3" name="Google Shape;128;p19">
            <a:extLst>
              <a:ext uri="{FF2B5EF4-FFF2-40B4-BE49-F238E27FC236}">
                <a16:creationId xmlns:a16="http://schemas.microsoft.com/office/drawing/2014/main" id="{811357EA-F047-11FD-7655-B2FF90F4E937}"/>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564B327E-10F1-6708-119C-7AEF9B3634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6" name="Google Shape;129;p19">
            <a:extLst>
              <a:ext uri="{FF2B5EF4-FFF2-40B4-BE49-F238E27FC236}">
                <a16:creationId xmlns:a16="http://schemas.microsoft.com/office/drawing/2014/main" id="{FC6EEE37-84B1-BC30-4BD0-E062718161E2}"/>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880A276-F17E-313A-C97D-A40707D21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400" dirty="0"/>
              <a:t>In 2021, students returned to campus for in person classes</a:t>
            </a:r>
          </a:p>
          <a:p>
            <a:r>
              <a:rPr lang="en-US" sz="2400" dirty="0"/>
              <a:t>However, the COVID-19 pandemic was still a reality and the government guidelines required students who tested positive for COVID or were a close contact of someone who tested positive to isolate at home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5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a:solidFill>
                  <a:srgbClr val="434343"/>
                </a:solidFill>
                <a:latin typeface="Roboto"/>
                <a:ea typeface="Roboto"/>
                <a:cs typeface="Roboto"/>
                <a:sym typeface="Roboto"/>
              </a:rPr>
              <a:t>ACTIVITY 2: DESIGN</a:t>
            </a: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1"/>
          </p:nvPr>
        </p:nvSpPr>
        <p:spPr>
          <a:xfrm flipH="1">
            <a:off x="459575" y="1117286"/>
            <a:ext cx="8366400" cy="874800"/>
          </a:xfrm>
          <a:prstGeom prst="rect">
            <a:avLst/>
          </a:prstGeom>
        </p:spPr>
        <p:txBody>
          <a:bodyPr spcFirstLastPara="1" wrap="square" lIns="91425" tIns="91425" rIns="91425" bIns="91425" anchor="t" anchorCtr="0">
            <a:noAutofit/>
          </a:bodyPr>
          <a:lstStyle/>
          <a:p>
            <a:pPr marL="50800" lvl="0" indent="0" algn="l" rtl="0">
              <a:spcBef>
                <a:spcPts val="0"/>
              </a:spcBef>
              <a:spcAft>
                <a:spcPts val="0"/>
              </a:spcAft>
              <a:buClr>
                <a:srgbClr val="223457"/>
              </a:buClr>
              <a:buSzPts val="2800"/>
            </a:pPr>
            <a:r>
              <a:rPr lang="en-GB" sz="2000" dirty="0">
                <a:solidFill>
                  <a:srgbClr val="223457"/>
                </a:solidFill>
              </a:rPr>
              <a:t>This is our second brainstorming activity…</a:t>
            </a:r>
          </a:p>
          <a:p>
            <a:pPr marL="50800" lvl="0" indent="0" algn="l" rtl="0">
              <a:spcBef>
                <a:spcPts val="0"/>
              </a:spcBef>
              <a:spcAft>
                <a:spcPts val="0"/>
              </a:spcAft>
              <a:buClr>
                <a:srgbClr val="223457"/>
              </a:buClr>
              <a:buSzPts val="2800"/>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Just a few sentences needed here, but you can write as much as you want. So this is just your initial ideas on the design of your blended activities, but again as we know plans will change over time, so please do feel tied down to anything you write here, it’s just to get you initial ideas. Here are some questions that might help you write this section, but don’t feel constrained by these:</a:t>
            </a:r>
          </a:p>
          <a:p>
            <a:pPr marL="457200" lvl="0" indent="-406400" algn="l" rtl="0">
              <a:spcBef>
                <a:spcPts val="0"/>
              </a:spcBef>
              <a:spcAft>
                <a:spcPts val="0"/>
              </a:spcAft>
              <a:buClr>
                <a:srgbClr val="223457"/>
              </a:buClr>
              <a:buSzPts val="2800"/>
              <a:buChar char="●"/>
            </a:pPr>
            <a:endParaRPr lang="en-GB" sz="1800" dirty="0">
              <a:solidFill>
                <a:srgbClr val="223457"/>
              </a:solidFill>
            </a:endParaRPr>
          </a:p>
          <a:p>
            <a:pPr marL="50800" lvl="0" indent="0" algn="l" rtl="0">
              <a:spcBef>
                <a:spcPts val="0"/>
              </a:spcBef>
              <a:spcAft>
                <a:spcPts val="0"/>
              </a:spcAft>
              <a:buClr>
                <a:srgbClr val="223457"/>
              </a:buClr>
              <a:buSzPts val="2800"/>
            </a:pPr>
            <a:endParaRPr lang="en-GB" sz="18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5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1"/>
          </p:nvPr>
        </p:nvSpPr>
        <p:spPr>
          <a:xfrm flipH="1">
            <a:off x="459575" y="1117286"/>
            <a:ext cx="8366400" cy="874800"/>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1800" dirty="0">
                <a:solidFill>
                  <a:srgbClr val="223457"/>
                </a:solidFill>
              </a:rPr>
              <a:t>Will this new approach mean that some of the learning outcomes might be addressed in new ways? </a:t>
            </a:r>
          </a:p>
          <a:p>
            <a:pPr marL="336550" lvl="0" indent="-285750" algn="l" rtl="0">
              <a:spcBef>
                <a:spcPts val="0"/>
              </a:spcBef>
              <a:spcAft>
                <a:spcPts val="0"/>
              </a:spcAft>
              <a:buClr>
                <a:srgbClr val="223457"/>
              </a:buClr>
              <a:buSzPts val="2800"/>
              <a:buFont typeface="Arial" panose="020B0604020202020204" pitchFamily="34" charset="0"/>
              <a:buChar char="•"/>
            </a:pPr>
            <a:r>
              <a:rPr lang="en-GB" sz="1800" dirty="0">
                <a:solidFill>
                  <a:srgbClr val="223457"/>
                </a:solidFill>
              </a:rPr>
              <a:t>Will this impact how the module is assessed (New Assessments or Exams?)? </a:t>
            </a:r>
          </a:p>
          <a:p>
            <a:pPr marL="336550" lvl="0" indent="-285750" algn="l" rtl="0">
              <a:spcBef>
                <a:spcPts val="0"/>
              </a:spcBef>
              <a:spcAft>
                <a:spcPts val="0"/>
              </a:spcAft>
              <a:buClr>
                <a:srgbClr val="223457"/>
              </a:buClr>
              <a:buSzPts val="2800"/>
              <a:buFont typeface="Arial" panose="020B0604020202020204" pitchFamily="34" charset="0"/>
              <a:buChar char="•"/>
            </a:pPr>
            <a:r>
              <a:rPr lang="en-GB" sz="1800" dirty="0">
                <a:solidFill>
                  <a:srgbClr val="223457"/>
                </a:solidFill>
              </a:rPr>
              <a:t>What new eLearning techniques will you consider (e.g. videos, audios, quizzes, interactive documents, games, interactive presentations, searching activities, forums, Mind Maps, peer evaluation)? </a:t>
            </a:r>
          </a:p>
          <a:p>
            <a:pPr marL="336550" indent="-285750" algn="l">
              <a:buClr>
                <a:srgbClr val="223457"/>
              </a:buClr>
              <a:buFont typeface="Arial" panose="020B0604020202020204" pitchFamily="34" charset="0"/>
              <a:buChar char="•"/>
            </a:pPr>
            <a:r>
              <a:rPr lang="en-GB" sz="1800" dirty="0">
                <a:solidFill>
                  <a:srgbClr val="223457"/>
                </a:solidFill>
              </a:rPr>
              <a:t>What new classroom techniques will you consider (e.g. peer evaluation, debates, role playing, problem solving, case studies, reflection activities, active learning techniques)?</a:t>
            </a:r>
          </a:p>
          <a:p>
            <a:pPr marL="336550" lvl="0" indent="-285750" algn="l" rtl="0">
              <a:spcBef>
                <a:spcPts val="0"/>
              </a:spcBef>
              <a:spcAft>
                <a:spcPts val="0"/>
              </a:spcAft>
              <a:buClr>
                <a:srgbClr val="223457"/>
              </a:buClr>
              <a:buSzPts val="2800"/>
              <a:buFont typeface="Arial" panose="020B0604020202020204" pitchFamily="34" charset="0"/>
              <a:buChar char="•"/>
            </a:pPr>
            <a:endParaRPr lang="en-GB" sz="18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8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1"/>
          </p:nvPr>
        </p:nvSpPr>
        <p:spPr>
          <a:xfrm flipH="1">
            <a:off x="459575" y="1117286"/>
            <a:ext cx="8366400" cy="874800"/>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the addition of technology be: </a:t>
            </a:r>
          </a:p>
          <a:p>
            <a:pPr marL="793750" lvl="1" indent="-285750" algn="l">
              <a:buClr>
                <a:srgbClr val="223457"/>
              </a:buClr>
              <a:buFont typeface="Arial" panose="020B0604020202020204" pitchFamily="34" charset="0"/>
              <a:buChar char="•"/>
            </a:pPr>
            <a:r>
              <a:rPr lang="en-GB" sz="2000" dirty="0">
                <a:solidFill>
                  <a:srgbClr val="223457"/>
                </a:solidFill>
              </a:rPr>
              <a:t>Substitution (a direct substitute, with no functional change)</a:t>
            </a:r>
          </a:p>
          <a:p>
            <a:pPr marL="793750" lvl="1" indent="-285750" algn="l">
              <a:buClr>
                <a:srgbClr val="223457"/>
              </a:buClr>
              <a:buFont typeface="Arial" panose="020B0604020202020204" pitchFamily="34" charset="0"/>
              <a:buChar char="•"/>
            </a:pPr>
            <a:r>
              <a:rPr lang="en-GB" sz="2000" dirty="0">
                <a:solidFill>
                  <a:srgbClr val="223457"/>
                </a:solidFill>
              </a:rPr>
              <a:t>Augmentation (a direct substitute, with some functional change)</a:t>
            </a:r>
          </a:p>
          <a:p>
            <a:pPr marL="793750" lvl="1" indent="-285750" algn="l">
              <a:buClr>
                <a:srgbClr val="223457"/>
              </a:buClr>
              <a:buFont typeface="Arial" panose="020B0604020202020204" pitchFamily="34" charset="0"/>
              <a:buChar char="•"/>
            </a:pPr>
            <a:r>
              <a:rPr lang="en-GB" sz="2000" dirty="0">
                <a:solidFill>
                  <a:srgbClr val="223457"/>
                </a:solidFill>
              </a:rPr>
              <a:t>Modification (significant task redesign)</a:t>
            </a:r>
          </a:p>
          <a:p>
            <a:pPr marL="793750" lvl="1" indent="-285750" algn="l">
              <a:buClr>
                <a:srgbClr val="223457"/>
              </a:buClr>
              <a:buFont typeface="Arial" panose="020B0604020202020204" pitchFamily="34" charset="0"/>
              <a:buChar char="•"/>
            </a:pPr>
            <a:r>
              <a:rPr lang="en-GB" sz="2000" dirty="0">
                <a:solidFill>
                  <a:srgbClr val="223457"/>
                </a:solidFill>
              </a:rPr>
              <a:t>Redefinition (the creation of new tasks previously impossible) </a:t>
            </a:r>
          </a:p>
          <a:p>
            <a:pPr marL="508000" lvl="1" indent="0" algn="l">
              <a:buClr>
                <a:srgbClr val="223457"/>
              </a:buClr>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As your ideas change, please do note both the old ideas and the new ones here.</a:t>
            </a:r>
            <a:endParaRPr lang="en-GB" sz="24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68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25-Sept-2022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The overall goals of the module aren’t going to change, but one of the learning outcomes is that the students demonstrate excellent communication skills, both individually and in groups, so I’m going to get to contribute at least 5 messages of minimum of 400 words in total to a discussion board (forum) for the individual part, and work on a group assessment online, and use a group management tool like CATME to give peer feedback, for the group communication.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842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25-Sept-2022 (Cont.)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I’m going to find some good videos that explain the benefits of Object-Oriented programming, and in particular why the concept of Inheritance is important.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I’m also going to find a good on-line complier, the one I used during lockdown was OK, but it had a few functionality limitations that I had to work around, so I’ll look for something better.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693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25-Sept-2022 (Cont.)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I’ll look for a game (or a fun quizzing tool as formative assessment) to teach some of the key concepts of this module.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 have a plan for a surprise guest lecturer for one of the online sessions.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63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2: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latin typeface="Century Gothic" panose="020B0502020202020204" pitchFamily="34" charset="0"/>
                <a:ea typeface="Calibri" panose="020F0502020204030204" pitchFamily="34" charset="0"/>
                <a:cs typeface="Times New Roman" panose="02020603050405020304" pitchFamily="18" charset="0"/>
              </a:rPr>
              <a:t>14</a:t>
            </a: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-Oct-2022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As mentioned in the Analysis section, I am only going to do one assessment online, I think I’ll do the group-based assignment online, but to test out the individual assessment, I got the students to do a few small activities using the forum, and they really don’t enjoy using it AT ALL, so I’ll change the individual assignment for them to writing an individual computer program off-line instead.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246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3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400" dirty="0"/>
              <a:t>To avoid students missing classes, TU Dublin motivated lecturers to stream the classes online, allowing a hybrid learning mode</a:t>
            </a:r>
          </a:p>
          <a:p>
            <a:r>
              <a:rPr lang="en-US" sz="2400" dirty="0"/>
              <a:t>Hybrid learning has many positive aspects – however, the level of student’s engagement can be an issue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1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017725"/>
            <a:ext cx="8520600" cy="3416400"/>
          </a:xfrm>
        </p:spPr>
        <p:txBody>
          <a:bodyPr/>
          <a:lstStyle/>
          <a:p>
            <a:r>
              <a:rPr lang="en-US" sz="2400" dirty="0"/>
              <a:t>Classes were streamed online using Microsoft Teams or the University’s VLE classroom system (Bongo) to students who could not join in person</a:t>
            </a:r>
          </a:p>
          <a:p>
            <a:r>
              <a:rPr lang="en-US" sz="2400" dirty="0"/>
              <a:t>Some student learning from home could feel isolated and not comfortable to interact using the chat, microphone or camera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3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017725"/>
            <a:ext cx="8520600" cy="3416400"/>
          </a:xfrm>
        </p:spPr>
        <p:txBody>
          <a:bodyPr/>
          <a:lstStyle/>
          <a:p>
            <a:r>
              <a:rPr lang="en-US" sz="2400" dirty="0"/>
              <a:t>Large groups of students suffer from high levels of peer pressure, which can lead to lower levels of student interaction</a:t>
            </a:r>
          </a:p>
          <a:p>
            <a:r>
              <a:rPr lang="en-US" sz="2400" dirty="0"/>
              <a:t>Student engagement can be directly related to academic achievement – high levels of </a:t>
            </a:r>
            <a:r>
              <a:rPr lang="en-US" sz="2400" b="1" dirty="0"/>
              <a:t>engagement </a:t>
            </a:r>
            <a:r>
              <a:rPr lang="en-US" sz="2400" dirty="0"/>
              <a:t>result in </a:t>
            </a:r>
            <a:r>
              <a:rPr lang="en-US" sz="2400" b="1" dirty="0"/>
              <a:t>higher performance </a:t>
            </a:r>
            <a:r>
              <a:rPr lang="en-US" sz="2400" dirty="0"/>
              <a:t>and development of </a:t>
            </a:r>
            <a:r>
              <a:rPr lang="en-US" sz="2400" b="1" dirty="0"/>
              <a:t>critical thinking</a:t>
            </a:r>
            <a:endParaRPr lang="en-US" sz="2400" dirty="0"/>
          </a:p>
          <a:p>
            <a:endParaRPr lang="en-US" sz="24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THE CASE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03AEA85-A850-84EF-EFD1-2C587E6A3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2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152475"/>
            <a:ext cx="8735752" cy="3416400"/>
          </a:xfrm>
        </p:spPr>
        <p:txBody>
          <a:bodyPr/>
          <a:lstStyle/>
          <a:p>
            <a:pPr marL="342900" lvl="0"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Large groups of students in a hybrid environment</a:t>
            </a:r>
          </a:p>
          <a:p>
            <a:pPr marL="800100" lvl="1"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Databases 1 – 120 students</a:t>
            </a:r>
          </a:p>
          <a:p>
            <a:pPr marL="800100" lvl="1"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Rich Web App – 65 students</a:t>
            </a:r>
          </a:p>
          <a:p>
            <a:pPr marL="342900" lvl="0" indent="-342900">
              <a:lnSpc>
                <a:spcPct val="107000"/>
              </a:lnSpc>
              <a:buFont typeface="Symbol" panose="05050102010706020507" pitchFamily="18" charset="2"/>
              <a:buChar char="·"/>
            </a:pPr>
            <a:endParaRPr lang="en-IE" sz="24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Low levels of student’s engagement / interaction</a:t>
            </a:r>
          </a:p>
          <a:p>
            <a:pPr marL="342900" lvl="0" indent="-342900">
              <a:lnSpc>
                <a:spcPct val="107000"/>
              </a:lnSpc>
              <a:buFont typeface="Symbol" panose="05050102010706020507" pitchFamily="18" charset="2"/>
              <a:buChar char="·"/>
            </a:pPr>
            <a:r>
              <a:rPr lang="en-IE" sz="2400" dirty="0">
                <a:latin typeface="+mn-lt"/>
                <a:ea typeface="Calibri" panose="020F0502020204030204" pitchFamily="34" charset="0"/>
                <a:cs typeface="Times New Roman" panose="02020603050405020304" pitchFamily="18" charset="0"/>
              </a:rPr>
              <a:t>Difficulty in diagnosing learning performance</a:t>
            </a:r>
            <a:endParaRPr lang="en-IE" sz="2400" dirty="0">
              <a:effectLst/>
              <a:latin typeface="+mn-lt"/>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5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a:xfrm>
            <a:off x="311700" y="1152475"/>
            <a:ext cx="8735752" cy="3416400"/>
          </a:xfrm>
        </p:spPr>
        <p:txBody>
          <a:bodyPr/>
          <a:lstStyle/>
          <a:p>
            <a:pPr marL="342900" lvl="0"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Intervention: </a:t>
            </a:r>
          </a:p>
          <a:p>
            <a:pPr marL="800100" lvl="1" indent="-342900">
              <a:lnSpc>
                <a:spcPct val="107000"/>
              </a:lnSpc>
              <a:buFont typeface="Symbol" panose="05050102010706020507" pitchFamily="18" charset="2"/>
              <a:buChar char="·"/>
            </a:pPr>
            <a:r>
              <a:rPr lang="en-IE" sz="2400" dirty="0">
                <a:effectLst/>
                <a:latin typeface="+mn-lt"/>
                <a:ea typeface="Calibri" panose="020F0502020204030204" pitchFamily="34" charset="0"/>
                <a:cs typeface="Times New Roman" panose="02020603050405020304" pitchFamily="18" charset="0"/>
              </a:rPr>
              <a:t>Student Response System (SRS): Kahoot! and </a:t>
            </a:r>
            <a:r>
              <a:rPr lang="en-IE" sz="2400" dirty="0" err="1">
                <a:effectLst/>
                <a:latin typeface="+mn-lt"/>
                <a:ea typeface="Calibri" panose="020F0502020204030204" pitchFamily="34" charset="0"/>
                <a:cs typeface="Times New Roman" panose="02020603050405020304" pitchFamily="18" charset="0"/>
              </a:rPr>
              <a:t>Vevox</a:t>
            </a:r>
            <a:r>
              <a:rPr lang="en-IE" sz="2400" dirty="0">
                <a:latin typeface="+mn-lt"/>
                <a:ea typeface="Calibri" panose="020F0502020204030204" pitchFamily="34" charset="0"/>
                <a:cs typeface="Times New Roman" panose="02020603050405020304" pitchFamily="18" charset="0"/>
              </a:rPr>
              <a:t>, combined with a empathic approach</a:t>
            </a:r>
          </a:p>
          <a:p>
            <a:pPr marL="342900" lvl="0" indent="-342900">
              <a:lnSpc>
                <a:spcPct val="107000"/>
              </a:lnSpc>
              <a:spcAft>
                <a:spcPts val="800"/>
              </a:spcAft>
              <a:buFont typeface="Symbol" panose="05050102010706020507" pitchFamily="18" charset="2"/>
              <a:buChar char="·"/>
            </a:pPr>
            <a:endParaRPr lang="en-IE" sz="24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2400" dirty="0">
                <a:latin typeface="+mn-lt"/>
                <a:ea typeface="Calibri" panose="020F0502020204030204" pitchFamily="34" charset="0"/>
                <a:cs typeface="Times New Roman" panose="02020603050405020304" pitchFamily="18" charset="0"/>
              </a:rPr>
              <a:t>The approach resulted in a h</a:t>
            </a:r>
            <a:r>
              <a:rPr lang="en-IE" sz="2400" dirty="0">
                <a:effectLst/>
                <a:latin typeface="+mn-lt"/>
                <a:ea typeface="Calibri" panose="020F0502020204030204" pitchFamily="34" charset="0"/>
                <a:cs typeface="Times New Roman" panose="02020603050405020304" pitchFamily="18" charset="0"/>
              </a:rPr>
              <a:t>igher level of student engagement</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902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1837</Words>
  <Application>Microsoft Office PowerPoint</Application>
  <PresentationFormat>On-screen Show (16:9)</PresentationFormat>
  <Paragraphs>161</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Roboto</vt:lpstr>
      <vt:lpstr>Symbol</vt:lpstr>
      <vt:lpstr>Simple Light</vt:lpstr>
      <vt:lpstr>Blended Learning International Train the Train (BLITT)</vt:lpstr>
      <vt:lpstr>PowerPoint Presentation</vt:lpstr>
      <vt:lpstr>Introduction</vt:lpstr>
      <vt:lpstr>Introduction</vt:lpstr>
      <vt:lpstr>Introduction</vt:lpstr>
      <vt:lpstr>Introduction</vt:lpstr>
      <vt:lpstr>PowerPoint Presentation</vt:lpstr>
      <vt:lpstr>The Case</vt:lpstr>
      <vt:lpstr>The Case</vt:lpstr>
      <vt:lpstr>Empathic teaching</vt:lpstr>
      <vt:lpstr>Empathic teaching</vt:lpstr>
      <vt:lpstr>Game-based learning</vt:lpstr>
      <vt:lpstr>Game-based learning: comparing the tools</vt:lpstr>
      <vt:lpstr>PowerPoint Presentation</vt:lpstr>
      <vt:lpstr>PowerPoint Presentation</vt:lpstr>
      <vt:lpstr>PowerPoint Presentation</vt:lpstr>
      <vt:lpstr>PowerPoint Presentation</vt:lpstr>
      <vt:lpstr>PowerPoint Presentation</vt:lpstr>
      <vt:lpstr>PowerPoint Presentation</vt:lpstr>
      <vt:lpstr>Peer observation</vt:lpstr>
      <vt:lpstr>Peer observation</vt:lpstr>
      <vt:lpstr>Peer observation</vt:lpstr>
      <vt:lpstr>PowerPoint Presentation</vt:lpstr>
      <vt:lpstr>Issues Raised</vt:lpstr>
      <vt:lpstr>Issues Raised</vt:lpstr>
      <vt:lpstr>PowerPoint Presentation</vt:lpstr>
      <vt:lpstr>Conclusions</vt:lpstr>
      <vt:lpstr>Conclusions</vt:lpstr>
      <vt:lpstr>THANK YOU.</vt:lpstr>
      <vt:lpstr>Blended Learning International Train the Train (BLITT)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47</cp:revision>
  <dcterms:modified xsi:type="dcterms:W3CDTF">2022-11-22T09:18:29Z</dcterms:modified>
</cp:coreProperties>
</file>