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2" r:id="rId6"/>
    <p:sldId id="264" r:id="rId7"/>
    <p:sldId id="265" r:id="rId8"/>
    <p:sldId id="268" r:id="rId9"/>
    <p:sldId id="267" r:id="rId10"/>
    <p:sldId id="26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102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A20FA-671A-45CB-A08E-ADB9DDCE59A7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DDBB-BAA4-406A-80AB-5EC30F899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44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4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23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83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79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92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6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98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69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89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73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74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845EE-1D20-4516-9C47-94BDA65C5A7A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B923-0726-4935-8B4C-60CBABB1E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70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5037"/>
          <a:stretch/>
        </p:blipFill>
        <p:spPr>
          <a:xfrm>
            <a:off x="4428767" y="903890"/>
            <a:ext cx="3334466" cy="2848960"/>
          </a:xfrm>
          <a:prstGeom prst="rect">
            <a:avLst/>
          </a:prstGeom>
        </p:spPr>
      </p:pic>
      <p:sp>
        <p:nvSpPr>
          <p:cNvPr id="6" name="AutoShape 4" descr="https://email.ionos.es/ajax/image/snippet/image?id=14&amp;uid=826cfe29-dd3e-4c58-af86-5f66240526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705" y="5649760"/>
            <a:ext cx="1439365" cy="86168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75641" y="4162697"/>
            <a:ext cx="830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1"/>
                </a:solidFill>
              </a:rPr>
              <a:t>Blended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Learning</a:t>
            </a:r>
            <a:r>
              <a:rPr lang="es-ES" sz="3200" b="1" dirty="0">
                <a:solidFill>
                  <a:schemeClr val="bg1"/>
                </a:solidFill>
              </a:rPr>
              <a:t> International Train </a:t>
            </a:r>
            <a:r>
              <a:rPr lang="es-ES" sz="3200" b="1" dirty="0" err="1">
                <a:solidFill>
                  <a:schemeClr val="bg1"/>
                </a:solidFill>
              </a:rPr>
              <a:t>the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Trainer</a:t>
            </a:r>
            <a:endParaRPr lang="es-ES" sz="3200" b="1" dirty="0">
              <a:solidFill>
                <a:schemeClr val="bg1"/>
              </a:solidFill>
            </a:endParaRP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 Project </a:t>
            </a:r>
            <a:r>
              <a:rPr lang="es-ES" sz="1600" b="1" dirty="0" err="1">
                <a:solidFill>
                  <a:schemeClr val="bg1"/>
                </a:solidFill>
              </a:rPr>
              <a:t>number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dirty="0">
                <a:solidFill>
                  <a:schemeClr val="bg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2021-1-SI01-KA220-ADU-000037772</a:t>
            </a:r>
          </a:p>
          <a:p>
            <a:pPr algn="ctr"/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47" y="5649759"/>
            <a:ext cx="1759472" cy="86167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821" y="5649759"/>
            <a:ext cx="1211561" cy="86167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473" y="5649758"/>
            <a:ext cx="2412032" cy="8616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575" y="5649758"/>
            <a:ext cx="2308060" cy="861679"/>
          </a:xfrm>
          <a:prstGeom prst="rect">
            <a:avLst/>
          </a:prstGeom>
        </p:spPr>
      </p:pic>
      <p:pic>
        <p:nvPicPr>
          <p:cNvPr id="15" name="Imagen 1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2AB6B79-6FE3-0346-BDAD-EDEF99447B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97842"/>
            <a:ext cx="2278871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mail.ionos.es/ajax/image/snippet/image?id=14&amp;uid=826cfe29-dd3e-4c58-af86-5f66240526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10246"/>
            <a:ext cx="1149345" cy="9851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554" y="5712564"/>
            <a:ext cx="1149345" cy="9851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83" y="1100860"/>
            <a:ext cx="5303980" cy="53039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779172" y="2306300"/>
            <a:ext cx="517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orbel" panose="020B0503020204020204" pitchFamily="34" charset="0"/>
              </a:rPr>
              <a:t>Thank you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orbel" panose="020B0503020204020204" pitchFamily="34" charset="0"/>
              </a:rPr>
              <a:t>for your attention</a:t>
            </a:r>
            <a:endParaRPr lang="es-ES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94834" y="3990569"/>
            <a:ext cx="249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INFO@DOMSPAIN.EU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122406" y="4359901"/>
            <a:ext cx="2480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WWW.DOMSPAIN.EU</a:t>
            </a:r>
          </a:p>
        </p:txBody>
      </p:sp>
      <p:pic>
        <p:nvPicPr>
          <p:cNvPr id="11" name="Imagen 10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56ADFCF-6E16-CE4C-A152-BC3665C5B2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" y="6278453"/>
            <a:ext cx="2278871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4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mail.ionos.es/ajax/image/snippet/image?id=14&amp;uid=826cfe29-dd3e-4c58-af86-5f66240526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10246"/>
            <a:ext cx="1149345" cy="9851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554" y="5712564"/>
            <a:ext cx="1149345" cy="9851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28" y="1295399"/>
            <a:ext cx="5492972" cy="50479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96000" y="89611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Adult education and training </a:t>
            </a:r>
            <a:r>
              <a:rPr kumimoji="0" lang="en-US" sz="540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centre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821" y="3874494"/>
            <a:ext cx="402371" cy="38408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812192" y="3893142"/>
            <a:ext cx="3555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ADULT EDUCATION AT LOCAL LEVEL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812192" y="4336312"/>
            <a:ext cx="4948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COORDINATE AND IMPLEMENT NATIONAL/INTERNATIONAL PROJECTS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821" y="4445777"/>
            <a:ext cx="402371" cy="38408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812191" y="50080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CONSULTING AND SUPPORT TO PUBLIC BODIES, </a:t>
            </a:r>
          </a:p>
          <a:p>
            <a:r>
              <a:rPr lang="en-US" dirty="0">
                <a:solidFill>
                  <a:schemeClr val="bg1"/>
                </a:solidFill>
              </a:rPr>
              <a:t>SMES AND ORGANISATIONS AND NETWORKS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820" y="5135429"/>
            <a:ext cx="402371" cy="384081"/>
          </a:xfrm>
          <a:prstGeom prst="rect">
            <a:avLst/>
          </a:prstGeom>
        </p:spPr>
      </p:pic>
      <p:pic>
        <p:nvPicPr>
          <p:cNvPr id="15" name="Imagen 1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0E0D864-9947-9749-969D-46388D972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" y="6278453"/>
            <a:ext cx="2278871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6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mail.ionos.es/ajax/image/snippet/image?id=14&amp;uid=826cfe29-dd3e-4c58-af86-5f66240526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10246"/>
            <a:ext cx="1149345" cy="9851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554" y="5712564"/>
            <a:ext cx="1149345" cy="9851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0" y="2459421"/>
            <a:ext cx="1688738" cy="15426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113" y="2459422"/>
            <a:ext cx="1676545" cy="16404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396" y="2459421"/>
            <a:ext cx="1658256" cy="15946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982" y="2459422"/>
            <a:ext cx="1719221" cy="164045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609720" y="1415745"/>
            <a:ext cx="90189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kern="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On national level</a:t>
            </a:r>
            <a:endParaRPr lang="es-ES" sz="4400" kern="0" dirty="0">
              <a:solidFill>
                <a:prstClr val="white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292" y="4453392"/>
            <a:ext cx="10876207" cy="999831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567933" y="4768641"/>
            <a:ext cx="387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OUR MAIN FIELDS OF WORK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471127" y="4061613"/>
            <a:ext cx="1600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ADULT EDUCATION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437051" y="4061613"/>
            <a:ext cx="2658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INFORMATION TECHNOLOGIES (ICT) &amp; SMART CITIES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034727" y="4073579"/>
            <a:ext cx="2593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CULTURE, TOURISM &amp; HERITAGE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8780718" y="4066623"/>
            <a:ext cx="2008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INTERNATIONALIZATION</a:t>
            </a:r>
          </a:p>
        </p:txBody>
      </p:sp>
      <p:pic>
        <p:nvPicPr>
          <p:cNvPr id="24" name="Imagen 2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20D441F-B3A5-264F-9825-CA2B52F6A1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" y="6278453"/>
            <a:ext cx="2278871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mail.ionos.es/ajax/image/snippet/image?id=14&amp;uid=826cfe29-dd3e-4c58-af86-5f66240526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10246"/>
            <a:ext cx="1149345" cy="9851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554" y="5712564"/>
            <a:ext cx="1149345" cy="9851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895" y="164393"/>
            <a:ext cx="5608004" cy="554817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0375" y="1581835"/>
            <a:ext cx="5005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ADULT EDUCATION: </a:t>
            </a:r>
            <a:b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OUR LOCAL TRAINING CENTER</a:t>
            </a:r>
            <a:endParaRPr lang="es-ES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93075" y="3681239"/>
            <a:ext cx="5463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Languages, ICT, support in formal education, exam  preparation…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Non-formal activities &amp; workshops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Target groups: students, educators, businesses and public administration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84" y="3807263"/>
            <a:ext cx="402371" cy="3840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44" y="4504860"/>
            <a:ext cx="402371" cy="3840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43" y="5202457"/>
            <a:ext cx="402371" cy="384081"/>
          </a:xfrm>
          <a:prstGeom prst="rect">
            <a:avLst/>
          </a:prstGeom>
        </p:spPr>
      </p:pic>
      <p:pic>
        <p:nvPicPr>
          <p:cNvPr id="13" name="Imagen 1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DFDDCB1A-0E3C-F74E-B98B-8EBAC5F873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" y="6278453"/>
            <a:ext cx="2278871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7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mail.ionos.es/ajax/image/snippet/image?id=14&amp;uid=826cfe29-dd3e-4c58-af86-5f66240526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10246"/>
            <a:ext cx="1149345" cy="9851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554" y="5712564"/>
            <a:ext cx="1149345" cy="9851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678" y="976737"/>
            <a:ext cx="4226960" cy="55522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7974" y="1562679"/>
            <a:ext cx="5893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orbel" panose="020B0503020204020204" pitchFamily="34" charset="0"/>
              </a:rPr>
              <a:t>ON INTERNATIONAL LEVEL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35560" y="324125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European Projects development/management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Design and creation of educational content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Online learning platforms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Train groups of educators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Partners: communities, associations and educational institutions concerned to modernize its learning systems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73" y="3245330"/>
            <a:ext cx="402371" cy="3840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43" y="3795415"/>
            <a:ext cx="402371" cy="3840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43" y="4349580"/>
            <a:ext cx="402371" cy="384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44" y="4842573"/>
            <a:ext cx="402371" cy="3840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42" y="5473073"/>
            <a:ext cx="402371" cy="384081"/>
          </a:xfrm>
          <a:prstGeom prst="rect">
            <a:avLst/>
          </a:prstGeom>
        </p:spPr>
      </p:pic>
      <p:pic>
        <p:nvPicPr>
          <p:cNvPr id="14" name="Imagen 1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1E4B1CC-93C1-2B4F-88B4-E0EE1A78B2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" y="6278453"/>
            <a:ext cx="2278871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5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mail.ionos.es/ajax/image/snippet/image?id=14&amp;uid=826cfe29-dd3e-4c58-af86-5f66240526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10246"/>
            <a:ext cx="1149345" cy="9851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554" y="5712564"/>
            <a:ext cx="1149345" cy="9851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031" y="2048509"/>
            <a:ext cx="5899523" cy="401799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07975" y="1340623"/>
            <a:ext cx="6139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SOME OF OUR TRAININGS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51926" y="2155787"/>
            <a:ext cx="45511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Make it SMART: how to embed a SMART approach in your Educational Programs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Digital Tools for Adult Learners: how to integrate Digital Tools in Adult Education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Fit for Blended Learning: Introductory Course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Open Your School to Europe: how to make your school more international </a:t>
            </a:r>
          </a:p>
        </p:txBody>
      </p:sp>
      <p:pic>
        <p:nvPicPr>
          <p:cNvPr id="9" name="Imagen 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B855914-4D9C-1944-BA3A-A29DEB178D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" y="6278453"/>
            <a:ext cx="2278871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mail.ionos.es/ajax/image/snippet/image?id=14&amp;uid=826cfe29-dd3e-4c58-af86-5f66240526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10246"/>
            <a:ext cx="1149345" cy="9851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554" y="5712564"/>
            <a:ext cx="1149345" cy="98515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83073" y="719408"/>
            <a:ext cx="93436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Blended Learning: Introduction for Adult Educators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Practical Suggestions for Combining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e-Learning with Classroom Activities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Corbel" panose="020B0503020204020204" pitchFamily="34" charset="0"/>
              </a:rPr>
              <a:t>Erasmus+ Project-No. 2017-1-SI01-KA204-035545</a:t>
            </a:r>
          </a:p>
          <a:p>
            <a:pPr algn="ctr"/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124" t="5662" r="4249" b="5202"/>
          <a:stretch/>
        </p:blipFill>
        <p:spPr>
          <a:xfrm>
            <a:off x="2627586" y="3058510"/>
            <a:ext cx="6947338" cy="3048000"/>
          </a:xfrm>
          <a:prstGeom prst="rect">
            <a:avLst/>
          </a:prstGeom>
        </p:spPr>
      </p:pic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287C443-0AE1-D24F-8874-29AED1BFF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" y="6278453"/>
            <a:ext cx="2278871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9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mail.ionos.es/ajax/image/snippet/image?id=14&amp;uid=826cfe29-dd3e-4c58-af86-5f66240526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10246"/>
            <a:ext cx="1149345" cy="9851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554" y="5712564"/>
            <a:ext cx="1149345" cy="9851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07475" y="1295399"/>
            <a:ext cx="5276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Case Study  </a:t>
            </a:r>
          </a:p>
          <a:p>
            <a:endParaRPr lang="en-US" dirty="0"/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Name / Position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09720" y="3973568"/>
            <a:ext cx="540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Time / chronological information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Place / geographical location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People / individuals involved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Ethics of Case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668" y="2580519"/>
            <a:ext cx="3074276" cy="3074276"/>
          </a:xfrm>
          <a:prstGeom prst="rect">
            <a:avLst/>
          </a:prstGeom>
        </p:spPr>
      </p:pic>
      <p:pic>
        <p:nvPicPr>
          <p:cNvPr id="9" name="Imagen 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3E29643-62B9-224C-A8D2-0564D03D2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" y="6278453"/>
            <a:ext cx="2278871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mail.ionos.es/ajax/image/snippet/image?id=14&amp;uid=826cfe29-dd3e-4c58-af86-5f66240526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10246"/>
            <a:ext cx="1149345" cy="9851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554" y="5712564"/>
            <a:ext cx="1149345" cy="9851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476482" y="1893307"/>
            <a:ext cx="10316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Evidence (Sources of Information the students can investigate)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Situation before intervention (Challenges, issues)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The Intervention (Technology, Education, Organizations, Processes and Policies) 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After the intervention (Outcomes)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" y="1020379"/>
            <a:ext cx="11951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latin typeface="Corbel" panose="020B0503020204020204" pitchFamily="34" charset="0"/>
              </a:rPr>
              <a:t>Case Study 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311352" y="3806896"/>
            <a:ext cx="9329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Issues</a:t>
            </a:r>
            <a:r>
              <a:rPr lang="es-E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4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Raised</a:t>
            </a:r>
            <a:endParaRPr lang="es-ES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76482" y="4652142"/>
            <a:ext cx="8008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Key issues of the case  (Good and Bad)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Complexity of the case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Confirming and Disconfirming evidence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20" y="3260672"/>
            <a:ext cx="2834834" cy="259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EDA472B-7998-494A-8E9A-B51351BC7B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" y="6278453"/>
            <a:ext cx="2278871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6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291</Words>
  <Application>Microsoft Office PowerPoint</Application>
  <PresentationFormat>Panorámica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DengXian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Arianna Vitiello</dc:creator>
  <cp:lastModifiedBy>Arianna Vitiello</cp:lastModifiedBy>
  <cp:revision>17</cp:revision>
  <dcterms:created xsi:type="dcterms:W3CDTF">2022-10-20T14:58:37Z</dcterms:created>
  <dcterms:modified xsi:type="dcterms:W3CDTF">2022-10-21T11:53:10Z</dcterms:modified>
</cp:coreProperties>
</file>