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8"/>
  </p:notesMasterIdLst>
  <p:sldIdLst>
    <p:sldId id="282" r:id="rId2"/>
    <p:sldId id="364" r:id="rId3"/>
    <p:sldId id="354" r:id="rId4"/>
    <p:sldId id="362" r:id="rId5"/>
    <p:sldId id="363" r:id="rId6"/>
    <p:sldId id="330"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9966"/>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18D740-5C93-4591-8956-4293B155CD13}" v="5" dt="2022-11-22T00:41:19.5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94660"/>
  </p:normalViewPr>
  <p:slideViewPr>
    <p:cSldViewPr snapToGrid="0">
      <p:cViewPr varScale="1">
        <p:scale>
          <a:sx n="78" d="100"/>
          <a:sy n="78" d="100"/>
        </p:scale>
        <p:origin x="928"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T. Gordon" userId="7469c87ffe94b59c" providerId="LiveId" clId="{EC18D740-5C93-4591-8956-4293B155CD13}"/>
    <pc:docChg chg="undo custSel modSld">
      <pc:chgData name="Damian T. Gordon" userId="7469c87ffe94b59c" providerId="LiveId" clId="{EC18D740-5C93-4591-8956-4293B155CD13}" dt="2022-11-22T00:41:36.771" v="17" actId="404"/>
      <pc:docMkLst>
        <pc:docMk/>
      </pc:docMkLst>
      <pc:sldChg chg="addSp delSp modSp mod">
        <pc:chgData name="Damian T. Gordon" userId="7469c87ffe94b59c" providerId="LiveId" clId="{EC18D740-5C93-4591-8956-4293B155CD13}" dt="2022-11-22T00:41:36.771" v="17" actId="404"/>
        <pc:sldMkLst>
          <pc:docMk/>
          <pc:sldMk cId="0" sldId="282"/>
        </pc:sldMkLst>
        <pc:spChg chg="mod">
          <ac:chgData name="Damian T. Gordon" userId="7469c87ffe94b59c" providerId="LiveId" clId="{EC18D740-5C93-4591-8956-4293B155CD13}" dt="2022-11-22T00:41:36.771" v="17" actId="404"/>
          <ac:spMkLst>
            <pc:docMk/>
            <pc:sldMk cId="0" sldId="282"/>
            <ac:spMk id="376" creationId="{00000000-0000-0000-0000-000000000000}"/>
          </ac:spMkLst>
        </pc:spChg>
        <pc:picChg chg="add mod">
          <ac:chgData name="Damian T. Gordon" userId="7469c87ffe94b59c" providerId="LiveId" clId="{EC18D740-5C93-4591-8956-4293B155CD13}" dt="2022-11-22T00:40:54.182" v="1"/>
          <ac:picMkLst>
            <pc:docMk/>
            <pc:sldMk cId="0" sldId="282"/>
            <ac:picMk id="2" creationId="{520146E4-E15C-C687-1BC3-B2B50DE75667}"/>
          </ac:picMkLst>
        </pc:picChg>
        <pc:picChg chg="del">
          <ac:chgData name="Damian T. Gordon" userId="7469c87ffe94b59c" providerId="LiveId" clId="{EC18D740-5C93-4591-8956-4293B155CD13}" dt="2022-11-22T00:40:53.782" v="0" actId="478"/>
          <ac:picMkLst>
            <pc:docMk/>
            <pc:sldMk cId="0" sldId="282"/>
            <ac:picMk id="382" creationId="{00000000-0000-0000-0000-000000000000}"/>
          </ac:picMkLst>
        </pc:picChg>
      </pc:sldChg>
      <pc:sldChg chg="addSp delSp modSp mod">
        <pc:chgData name="Damian T. Gordon" userId="7469c87ffe94b59c" providerId="LiveId" clId="{EC18D740-5C93-4591-8956-4293B155CD13}" dt="2022-11-22T00:41:08.694" v="9"/>
        <pc:sldMkLst>
          <pc:docMk/>
          <pc:sldMk cId="3722034407" sldId="354"/>
        </pc:sldMkLst>
        <pc:spChg chg="mod">
          <ac:chgData name="Damian T. Gordon" userId="7469c87ffe94b59c" providerId="LiveId" clId="{EC18D740-5C93-4591-8956-4293B155CD13}" dt="2022-11-22T00:41:06.534" v="7" actId="5793"/>
          <ac:spMkLst>
            <pc:docMk/>
            <pc:sldMk cId="3722034407" sldId="354"/>
            <ac:spMk id="131" creationId="{00000000-0000-0000-0000-000000000000}"/>
          </ac:spMkLst>
        </pc:spChg>
        <pc:spChg chg="del">
          <ac:chgData name="Damian T. Gordon" userId="7469c87ffe94b59c" providerId="LiveId" clId="{EC18D740-5C93-4591-8956-4293B155CD13}" dt="2022-11-22T00:41:05.558" v="6" actId="478"/>
          <ac:spMkLst>
            <pc:docMk/>
            <pc:sldMk cId="3722034407" sldId="354"/>
            <ac:spMk id="132" creationId="{00000000-0000-0000-0000-000000000000}"/>
          </ac:spMkLst>
        </pc:spChg>
        <pc:picChg chg="add mod">
          <ac:chgData name="Damian T. Gordon" userId="7469c87ffe94b59c" providerId="LiveId" clId="{EC18D740-5C93-4591-8956-4293B155CD13}" dt="2022-11-22T00:41:08.694" v="9"/>
          <ac:picMkLst>
            <pc:docMk/>
            <pc:sldMk cId="3722034407" sldId="354"/>
            <ac:picMk id="2" creationId="{534AF1E2-9344-97C9-E42E-BC1EB1ACD581}"/>
          </ac:picMkLst>
        </pc:picChg>
        <pc:picChg chg="del">
          <ac:chgData name="Damian T. Gordon" userId="7469c87ffe94b59c" providerId="LiveId" clId="{EC18D740-5C93-4591-8956-4293B155CD13}" dt="2022-11-22T00:41:08.194" v="8" actId="478"/>
          <ac:picMkLst>
            <pc:docMk/>
            <pc:sldMk cId="3722034407" sldId="354"/>
            <ac:picMk id="130" creationId="{00000000-0000-0000-0000-000000000000}"/>
          </ac:picMkLst>
        </pc:picChg>
      </pc:sldChg>
      <pc:sldChg chg="addSp delSp modSp mod">
        <pc:chgData name="Damian T. Gordon" userId="7469c87ffe94b59c" providerId="LiveId" clId="{EC18D740-5C93-4591-8956-4293B155CD13}" dt="2022-11-22T00:41:14.160" v="12"/>
        <pc:sldMkLst>
          <pc:docMk/>
          <pc:sldMk cId="823066443" sldId="362"/>
        </pc:sldMkLst>
        <pc:spChg chg="del">
          <ac:chgData name="Damian T. Gordon" userId="7469c87ffe94b59c" providerId="LiveId" clId="{EC18D740-5C93-4591-8956-4293B155CD13}" dt="2022-11-22T00:41:12.152" v="10" actId="478"/>
          <ac:spMkLst>
            <pc:docMk/>
            <pc:sldMk cId="823066443" sldId="362"/>
            <ac:spMk id="132" creationId="{00000000-0000-0000-0000-000000000000}"/>
          </ac:spMkLst>
        </pc:spChg>
        <pc:picChg chg="add mod">
          <ac:chgData name="Damian T. Gordon" userId="7469c87ffe94b59c" providerId="LiveId" clId="{EC18D740-5C93-4591-8956-4293B155CD13}" dt="2022-11-22T00:41:14.160" v="12"/>
          <ac:picMkLst>
            <pc:docMk/>
            <pc:sldMk cId="823066443" sldId="362"/>
            <ac:picMk id="2" creationId="{D0EC61CA-878D-2FC9-B52F-E3F6F5F3E3C2}"/>
          </ac:picMkLst>
        </pc:picChg>
        <pc:picChg chg="del">
          <ac:chgData name="Damian T. Gordon" userId="7469c87ffe94b59c" providerId="LiveId" clId="{EC18D740-5C93-4591-8956-4293B155CD13}" dt="2022-11-22T00:41:13.809" v="11" actId="478"/>
          <ac:picMkLst>
            <pc:docMk/>
            <pc:sldMk cId="823066443" sldId="362"/>
            <ac:picMk id="130" creationId="{00000000-0000-0000-0000-000000000000}"/>
          </ac:picMkLst>
        </pc:picChg>
      </pc:sldChg>
      <pc:sldChg chg="addSp delSp modSp mod">
        <pc:chgData name="Damian T. Gordon" userId="7469c87ffe94b59c" providerId="LiveId" clId="{EC18D740-5C93-4591-8956-4293B155CD13}" dt="2022-11-22T00:41:19.573" v="15"/>
        <pc:sldMkLst>
          <pc:docMk/>
          <pc:sldMk cId="1066308381" sldId="363"/>
        </pc:sldMkLst>
        <pc:spChg chg="del">
          <ac:chgData name="Damian T. Gordon" userId="7469c87ffe94b59c" providerId="LiveId" clId="{EC18D740-5C93-4591-8956-4293B155CD13}" dt="2022-11-22T00:41:19.119" v="14" actId="478"/>
          <ac:spMkLst>
            <pc:docMk/>
            <pc:sldMk cId="1066308381" sldId="363"/>
            <ac:spMk id="132" creationId="{00000000-0000-0000-0000-000000000000}"/>
          </ac:spMkLst>
        </pc:spChg>
        <pc:picChg chg="add mod">
          <ac:chgData name="Damian T. Gordon" userId="7469c87ffe94b59c" providerId="LiveId" clId="{EC18D740-5C93-4591-8956-4293B155CD13}" dt="2022-11-22T00:41:19.573" v="15"/>
          <ac:picMkLst>
            <pc:docMk/>
            <pc:sldMk cId="1066308381" sldId="363"/>
            <ac:picMk id="2" creationId="{5B85C4B6-542D-7D69-A394-179C60CC0E33}"/>
          </ac:picMkLst>
        </pc:picChg>
        <pc:picChg chg="del">
          <ac:chgData name="Damian T. Gordon" userId="7469c87ffe94b59c" providerId="LiveId" clId="{EC18D740-5C93-4591-8956-4293B155CD13}" dt="2022-11-22T00:41:16.439" v="13" actId="478"/>
          <ac:picMkLst>
            <pc:docMk/>
            <pc:sldMk cId="1066308381" sldId="363"/>
            <ac:picMk id="130" creationId="{00000000-0000-0000-0000-000000000000}"/>
          </ac:picMkLst>
        </pc:picChg>
      </pc:sldChg>
      <pc:sldChg chg="addSp delSp modSp mod">
        <pc:chgData name="Damian T. Gordon" userId="7469c87ffe94b59c" providerId="LiveId" clId="{EC18D740-5C93-4591-8956-4293B155CD13}" dt="2022-11-22T00:40:56.914" v="3"/>
        <pc:sldMkLst>
          <pc:docMk/>
          <pc:sldMk cId="2861072414" sldId="364"/>
        </pc:sldMkLst>
        <pc:picChg chg="add mod">
          <ac:chgData name="Damian T. Gordon" userId="7469c87ffe94b59c" providerId="LiveId" clId="{EC18D740-5C93-4591-8956-4293B155CD13}" dt="2022-11-22T00:40:56.914" v="3"/>
          <ac:picMkLst>
            <pc:docMk/>
            <pc:sldMk cId="2861072414" sldId="364"/>
            <ac:picMk id="3" creationId="{67CEA2C1-5D48-916E-49CF-0514F2A13689}"/>
          </ac:picMkLst>
        </pc:picChg>
        <pc:picChg chg="del">
          <ac:chgData name="Damian T. Gordon" userId="7469c87ffe94b59c" providerId="LiveId" clId="{EC18D740-5C93-4591-8956-4293B155CD13}" dt="2022-11-22T00:40:56.519" v="2" actId="478"/>
          <ac:picMkLst>
            <pc:docMk/>
            <pc:sldMk cId="2861072414" sldId="364"/>
            <ac:picMk id="130"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g607fdeb1c9_1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4" name="Google Shape;374;g607fdeb1c9_1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68938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6240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50285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47523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49537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it"/>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oogle.com/advanced_video_search"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sp>
        <p:nvSpPr>
          <p:cNvPr id="376" name="Google Shape;376;p39"/>
          <p:cNvSpPr txBox="1">
            <a:spLocks noGrp="1"/>
          </p:cNvSpPr>
          <p:nvPr>
            <p:ph type="title"/>
          </p:nvPr>
        </p:nvSpPr>
        <p:spPr>
          <a:xfrm>
            <a:off x="311700" y="482300"/>
            <a:ext cx="8520600" cy="572700"/>
          </a:xfrm>
          <a:prstGeom prst="rect">
            <a:avLst/>
          </a:prstGeom>
        </p:spPr>
        <p:txBody>
          <a:bodyPr spcFirstLastPara="1" wrap="square" lIns="91425" tIns="91425" rIns="91425" bIns="91425" anchor="t" anchorCtr="0">
            <a:noAutofit/>
          </a:bodyPr>
          <a:lstStyle/>
          <a:p>
            <a:pPr lvl="0" algn="ctr"/>
            <a:r>
              <a:rPr lang="en-GB" sz="2400" b="1" dirty="0">
                <a:solidFill>
                  <a:srgbClr val="1A7D94"/>
                </a:solidFill>
                <a:latin typeface="Roboto"/>
                <a:ea typeface="Roboto"/>
                <a:cs typeface="Roboto"/>
                <a:sym typeface="Roboto"/>
              </a:rPr>
              <a:t>Blended Learning International Train the Train (BLITT)</a:t>
            </a:r>
            <a:endParaRPr sz="2400" b="1" dirty="0">
              <a:solidFill>
                <a:srgbClr val="1A7D94"/>
              </a:solidFill>
              <a:latin typeface="Roboto"/>
              <a:ea typeface="Roboto"/>
              <a:cs typeface="Roboto"/>
              <a:sym typeface="Roboto"/>
            </a:endParaRPr>
          </a:p>
        </p:txBody>
      </p:sp>
      <p:sp>
        <p:nvSpPr>
          <p:cNvPr id="377" name="Google Shape;377;p39"/>
          <p:cNvSpPr txBox="1">
            <a:spLocks noGrp="1"/>
          </p:cNvSpPr>
          <p:nvPr>
            <p:ph type="body" idx="1"/>
          </p:nvPr>
        </p:nvSpPr>
        <p:spPr>
          <a:xfrm>
            <a:off x="2560900" y="1611938"/>
            <a:ext cx="5466600" cy="1861800"/>
          </a:xfrm>
          <a:prstGeom prst="rect">
            <a:avLst/>
          </a:prstGeom>
        </p:spPr>
        <p:txBody>
          <a:bodyPr spcFirstLastPara="1" wrap="square" lIns="91425" tIns="91425" rIns="91425" bIns="91425" anchor="t" anchorCtr="0">
            <a:noAutofit/>
          </a:bodyPr>
          <a:lstStyle/>
          <a:p>
            <a:pPr marL="0" lvl="0" indent="0">
              <a:buNone/>
            </a:pPr>
            <a:r>
              <a:rPr lang="en-US" sz="2400" b="1" dirty="0">
                <a:solidFill>
                  <a:srgbClr val="434343"/>
                </a:solidFill>
                <a:latin typeface="Roboto"/>
                <a:ea typeface="Roboto"/>
                <a:cs typeface="Roboto"/>
                <a:sym typeface="Roboto"/>
              </a:rPr>
              <a:t>Accessible Video Searching</a:t>
            </a:r>
          </a:p>
          <a:p>
            <a:pPr marL="0" lvl="0" indent="0">
              <a:buNone/>
            </a:pPr>
            <a:endParaRPr lang="it" sz="2800" b="1" dirty="0">
              <a:solidFill>
                <a:srgbClr val="434343"/>
              </a:solidFill>
              <a:latin typeface="Roboto"/>
              <a:ea typeface="Roboto"/>
              <a:cs typeface="Roboto"/>
              <a:sym typeface="Roboto"/>
            </a:endParaRPr>
          </a:p>
          <a:p>
            <a:pPr marL="0" lvl="0" indent="0" algn="l" rtl="0">
              <a:spcBef>
                <a:spcPts val="0"/>
              </a:spcBef>
              <a:spcAft>
                <a:spcPts val="0"/>
              </a:spcAft>
              <a:buNone/>
            </a:pPr>
            <a:r>
              <a:rPr lang="it" sz="2000" b="1" dirty="0">
                <a:solidFill>
                  <a:srgbClr val="434343"/>
                </a:solidFill>
                <a:latin typeface="Roboto"/>
                <a:ea typeface="Roboto"/>
                <a:cs typeface="Roboto"/>
                <a:sym typeface="Roboto"/>
              </a:rPr>
              <a:t>Damian Gordon</a:t>
            </a:r>
          </a:p>
          <a:p>
            <a:pPr marL="0" lvl="0" indent="0" algn="l" rtl="0">
              <a:spcBef>
                <a:spcPts val="0"/>
              </a:spcBef>
              <a:spcAft>
                <a:spcPts val="0"/>
              </a:spcAft>
              <a:buNone/>
            </a:pPr>
            <a:r>
              <a:rPr lang="it" sz="2000" dirty="0">
                <a:solidFill>
                  <a:srgbClr val="434343"/>
                </a:solidFill>
                <a:latin typeface="Roboto"/>
                <a:ea typeface="Roboto"/>
                <a:cs typeface="Roboto"/>
                <a:sym typeface="Roboto"/>
              </a:rPr>
              <a:t>Lecturer in Computer Science</a:t>
            </a:r>
            <a:endParaRPr sz="2000" dirty="0">
              <a:solidFill>
                <a:srgbClr val="434343"/>
              </a:solidFill>
              <a:latin typeface="Roboto"/>
              <a:ea typeface="Roboto"/>
              <a:cs typeface="Roboto"/>
              <a:sym typeface="Roboto"/>
            </a:endParaRPr>
          </a:p>
        </p:txBody>
      </p:sp>
      <p:sp>
        <p:nvSpPr>
          <p:cNvPr id="378" name="Google Shape;378;p39"/>
          <p:cNvSpPr/>
          <p:nvPr/>
        </p:nvSpPr>
        <p:spPr>
          <a:xfrm>
            <a:off x="-7784"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9"/>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cxnSp>
        <p:nvCxnSpPr>
          <p:cNvPr id="380" name="Google Shape;380;p39"/>
          <p:cNvCxnSpPr/>
          <p:nvPr/>
        </p:nvCxnSpPr>
        <p:spPr>
          <a:xfrm rot="10800000" flipH="1">
            <a:off x="608750" y="1115225"/>
            <a:ext cx="7926300" cy="12300"/>
          </a:xfrm>
          <a:prstGeom prst="straightConnector1">
            <a:avLst/>
          </a:prstGeom>
          <a:noFill/>
          <a:ln w="76200" cap="flat" cmpd="sng">
            <a:solidFill>
              <a:srgbClr val="1A7D94"/>
            </a:solidFill>
            <a:prstDash val="solid"/>
            <a:round/>
            <a:headEnd type="none" w="med" len="med"/>
            <a:tailEnd type="none" w="med" len="med"/>
          </a:ln>
        </p:spPr>
      </p:cxnSp>
      <p:sp>
        <p:nvSpPr>
          <p:cNvPr id="381" name="Google Shape;381;p3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 name="Picture 1">
            <a:extLst>
              <a:ext uri="{FF2B5EF4-FFF2-40B4-BE49-F238E27FC236}">
                <a16:creationId xmlns:a16="http://schemas.microsoft.com/office/drawing/2014/main" id="{520146E4-E15C-C687-1BC3-B2B50DE756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7500" y="4174626"/>
            <a:ext cx="797036" cy="9466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xfrm>
            <a:off x="311700" y="2127821"/>
            <a:ext cx="8520600" cy="572700"/>
          </a:xfrm>
          <a:prstGeom prst="rect">
            <a:avLst/>
          </a:prstGeom>
        </p:spPr>
        <p:txBody>
          <a:bodyPr spcFirstLastPara="1" wrap="square" lIns="91425" tIns="91425" rIns="91425" bIns="91425" anchor="t" anchorCtr="0">
            <a:noAutofit/>
          </a:bodyPr>
          <a:lstStyle/>
          <a:p>
            <a:pPr lvl="0" algn="ctr"/>
            <a:r>
              <a:rPr lang="en-IE" dirty="0"/>
              <a:t>Closed Captioning</a:t>
            </a:r>
            <a:endParaRPr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IE" sz="1800" b="1" dirty="0">
                <a:solidFill>
                  <a:srgbClr val="FFFFFF"/>
                </a:solidFill>
                <a:latin typeface="Roboto"/>
                <a:ea typeface="Roboto"/>
                <a:cs typeface="Roboto"/>
                <a:sym typeface="Roboto"/>
              </a:rPr>
              <a:t>Instructional Design and e-Authoring</a:t>
            </a:r>
            <a:endParaRPr sz="1800" b="1" dirty="0">
              <a:solidFill>
                <a:srgbClr val="FFFFFF"/>
              </a:solidFill>
              <a:latin typeface="Roboto"/>
              <a:ea typeface="Roboto"/>
              <a:cs typeface="Roboto"/>
              <a:sym typeface="Roboto"/>
            </a:endParaRPr>
          </a:p>
        </p:txBody>
      </p:sp>
      <p:pic>
        <p:nvPicPr>
          <p:cNvPr id="8" name="Picture 2" descr="Closed captioning - Wikipedia">
            <a:extLst>
              <a:ext uri="{FF2B5EF4-FFF2-40B4-BE49-F238E27FC236}">
                <a16:creationId xmlns:a16="http://schemas.microsoft.com/office/drawing/2014/main" id="{47B4682D-727F-446F-B469-BA11D8F6C5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792" y="891028"/>
            <a:ext cx="1070452" cy="80593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BB686FFD-F0EA-475A-A56F-69EE6CFF830A}"/>
              </a:ext>
            </a:extLst>
          </p:cNvPr>
          <p:cNvSpPr/>
          <p:nvPr/>
        </p:nvSpPr>
        <p:spPr>
          <a:xfrm>
            <a:off x="3181192" y="587268"/>
            <a:ext cx="4273156" cy="16053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4000"/>
              </a:lnSpc>
            </a:pPr>
            <a:r>
              <a:rPr lang="en-IE" sz="4800" b="1" dirty="0">
                <a:solidFill>
                  <a:schemeClr val="tx1"/>
                </a:solidFill>
                <a:latin typeface="Arial Black" panose="020B0A04020102020204" pitchFamily="34" charset="0"/>
              </a:rPr>
              <a:t>Closed</a:t>
            </a:r>
          </a:p>
          <a:p>
            <a:pPr>
              <a:lnSpc>
                <a:spcPts val="4000"/>
              </a:lnSpc>
            </a:pPr>
            <a:r>
              <a:rPr lang="en-IE" sz="4800" b="1" dirty="0">
                <a:solidFill>
                  <a:schemeClr val="tx1"/>
                </a:solidFill>
                <a:latin typeface="Arial Black" panose="020B0A04020102020204" pitchFamily="34" charset="0"/>
              </a:rPr>
              <a:t>Captioning</a:t>
            </a:r>
          </a:p>
        </p:txBody>
      </p:sp>
      <p:pic>
        <p:nvPicPr>
          <p:cNvPr id="3" name="Picture 2">
            <a:extLst>
              <a:ext uri="{FF2B5EF4-FFF2-40B4-BE49-F238E27FC236}">
                <a16:creationId xmlns:a16="http://schemas.microsoft.com/office/drawing/2014/main" id="{67CEA2C1-5D48-916E-49CF-0514F2A1368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27500" y="4174626"/>
            <a:ext cx="797036" cy="946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1072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lgn="ctr"/>
            <a:r>
              <a:rPr lang="en-US" dirty="0"/>
              <a:t>Accessible Video Searching</a:t>
            </a:r>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19"/>
          <p:cNvSpPr txBox="1">
            <a:spLocks noGrp="1"/>
          </p:cNvSpPr>
          <p:nvPr>
            <p:ph type="body" idx="1"/>
          </p:nvPr>
        </p:nvSpPr>
        <p:spPr>
          <a:xfrm>
            <a:off x="311700" y="1325657"/>
            <a:ext cx="8520600" cy="3416400"/>
          </a:xfrm>
          <a:prstGeom prst="rect">
            <a:avLst/>
          </a:prstGeom>
        </p:spPr>
        <p:txBody>
          <a:bodyPr spcFirstLastPara="1" wrap="square" lIns="91425" tIns="91425" rIns="91425" bIns="91425" anchor="t" anchorCtr="0">
            <a:noAutofit/>
          </a:bodyPr>
          <a:lstStyle/>
          <a:p>
            <a:pPr eaLnBrk="1" hangingPunct="1">
              <a:lnSpc>
                <a:spcPct val="90000"/>
              </a:lnSpc>
            </a:pPr>
            <a:r>
              <a:rPr lang="en-US" altLang="en-US" sz="2800" u="sng" dirty="0"/>
              <a:t>Closed captioning = Subtitles + Additional Info</a:t>
            </a:r>
          </a:p>
          <a:p>
            <a:pPr eaLnBrk="1" hangingPunct="1">
              <a:lnSpc>
                <a:spcPct val="90000"/>
              </a:lnSpc>
            </a:pPr>
            <a:endParaRPr lang="en-US" altLang="en-US" sz="2800" dirty="0"/>
          </a:p>
          <a:p>
            <a:pPr eaLnBrk="1" hangingPunct="1">
              <a:lnSpc>
                <a:spcPct val="90000"/>
              </a:lnSpc>
            </a:pPr>
            <a:r>
              <a:rPr lang="en-US" altLang="en-US" sz="2800" dirty="0"/>
              <a:t>So closed captioning isn’t just the dialogue but also other relevant parts of the soundtrack – describing background noises, phones ringing and other audio cues that need to be included to fully understand the video.</a:t>
            </a:r>
          </a:p>
          <a:p>
            <a:pPr eaLnBrk="1" hangingPunct="1">
              <a:lnSpc>
                <a:spcPct val="90000"/>
              </a:lnSpc>
            </a:pPr>
            <a:endParaRPr lang="en-US" altLang="en-US" sz="2800" dirty="0"/>
          </a:p>
          <a:p>
            <a:pPr marL="114300" indent="0" eaLnBrk="1" hangingPunct="1">
              <a:lnSpc>
                <a:spcPct val="90000"/>
              </a:lnSpc>
              <a:buNone/>
            </a:pPr>
            <a:endParaRPr lang="en-US" altLang="en-US" sz="2800" dirty="0"/>
          </a:p>
        </p:txBody>
      </p:sp>
      <p:sp>
        <p:nvSpPr>
          <p:cNvPr id="11" name="Google Shape;379;p39">
            <a:extLst>
              <a:ext uri="{FF2B5EF4-FFF2-40B4-BE49-F238E27FC236}">
                <a16:creationId xmlns:a16="http://schemas.microsoft.com/office/drawing/2014/main" id="{5094ABC6-8175-4255-8FB5-57EDB6E4D72D}"/>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2" name="Picture 1">
            <a:extLst>
              <a:ext uri="{FF2B5EF4-FFF2-40B4-BE49-F238E27FC236}">
                <a16:creationId xmlns:a16="http://schemas.microsoft.com/office/drawing/2014/main" id="{534AF1E2-9344-97C9-E42E-BC1EB1ACD5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7500" y="4174626"/>
            <a:ext cx="797036" cy="946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2034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lgn="ctr"/>
            <a:r>
              <a:rPr lang="en-IE" dirty="0"/>
              <a:t>Google</a:t>
            </a:r>
            <a:endParaRPr lang="en-US"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19"/>
          <p:cNvSpPr txBox="1">
            <a:spLocks noGrp="1"/>
          </p:cNvSpPr>
          <p:nvPr>
            <p:ph type="body" idx="1"/>
          </p:nvPr>
        </p:nvSpPr>
        <p:spPr>
          <a:xfrm>
            <a:off x="311700" y="1325657"/>
            <a:ext cx="8520600" cy="3416400"/>
          </a:xfrm>
          <a:prstGeom prst="rect">
            <a:avLst/>
          </a:prstGeom>
        </p:spPr>
        <p:txBody>
          <a:bodyPr spcFirstLastPara="1" wrap="square" lIns="91425" tIns="91425" rIns="91425" bIns="91425" anchor="t" anchorCtr="0">
            <a:noAutofit/>
          </a:bodyPr>
          <a:lstStyle/>
          <a:p>
            <a:pPr lvl="0"/>
            <a:r>
              <a:rPr lang="en-IE" sz="2400" dirty="0"/>
              <a:t>Google has a video searching tool, which will search for videos over the entire web, using this link: </a:t>
            </a:r>
            <a:r>
              <a:rPr lang="en-IE" sz="2400" u="sng" dirty="0">
                <a:hlinkClick r:id="rId3"/>
              </a:rPr>
              <a:t>https://www.google.com/advanced_video_search</a:t>
            </a:r>
            <a:r>
              <a:rPr lang="en-IE" sz="2400" dirty="0"/>
              <a:t>, and you can choose to search only for closed captioned videos, by selecting the following options: </a:t>
            </a:r>
          </a:p>
          <a:p>
            <a:pPr lvl="0"/>
            <a:r>
              <a:rPr lang="en-IE" sz="2400" dirty="0"/>
              <a:t>“</a:t>
            </a:r>
            <a:r>
              <a:rPr lang="en-IE" sz="2400" b="1" dirty="0"/>
              <a:t>Subtitles &gt; closed captioned only</a:t>
            </a:r>
            <a:r>
              <a:rPr lang="en-IE" sz="2400" dirty="0"/>
              <a:t>”. </a:t>
            </a:r>
          </a:p>
        </p:txBody>
      </p:sp>
      <p:sp>
        <p:nvSpPr>
          <p:cNvPr id="11" name="Google Shape;379;p39">
            <a:extLst>
              <a:ext uri="{FF2B5EF4-FFF2-40B4-BE49-F238E27FC236}">
                <a16:creationId xmlns:a16="http://schemas.microsoft.com/office/drawing/2014/main" id="{5094ABC6-8175-4255-8FB5-57EDB6E4D72D}"/>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2" name="Picture 1">
            <a:extLst>
              <a:ext uri="{FF2B5EF4-FFF2-40B4-BE49-F238E27FC236}">
                <a16:creationId xmlns:a16="http://schemas.microsoft.com/office/drawing/2014/main" id="{D0EC61CA-878D-2FC9-B52F-E3F6F5F3E3C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27500" y="4174626"/>
            <a:ext cx="797036" cy="946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3066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lgn="ctr"/>
            <a:r>
              <a:rPr lang="en-IE" dirty="0"/>
              <a:t>YouTube</a:t>
            </a:r>
            <a:endParaRPr lang="en-US"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19"/>
          <p:cNvSpPr txBox="1">
            <a:spLocks noGrp="1"/>
          </p:cNvSpPr>
          <p:nvPr>
            <p:ph type="body" idx="1"/>
          </p:nvPr>
        </p:nvSpPr>
        <p:spPr>
          <a:xfrm>
            <a:off x="311700" y="1325657"/>
            <a:ext cx="8520600" cy="3416400"/>
          </a:xfrm>
          <a:prstGeom prst="rect">
            <a:avLst/>
          </a:prstGeom>
        </p:spPr>
        <p:txBody>
          <a:bodyPr spcFirstLastPara="1" wrap="square" lIns="91425" tIns="91425" rIns="91425" bIns="91425" anchor="t" anchorCtr="0">
            <a:noAutofit/>
          </a:bodyPr>
          <a:lstStyle/>
          <a:p>
            <a:pPr lvl="0"/>
            <a:r>
              <a:rPr lang="en-IE" sz="2400" dirty="0"/>
              <a:t>To search for videos with proper closed captioning on YouTube (not just the auto generated closed captioning, which can sometime be inaccurate), type in your search term and add in “, cc”. </a:t>
            </a:r>
          </a:p>
        </p:txBody>
      </p:sp>
      <p:sp>
        <p:nvSpPr>
          <p:cNvPr id="11" name="Google Shape;379;p39">
            <a:extLst>
              <a:ext uri="{FF2B5EF4-FFF2-40B4-BE49-F238E27FC236}">
                <a16:creationId xmlns:a16="http://schemas.microsoft.com/office/drawing/2014/main" id="{5094ABC6-8175-4255-8FB5-57EDB6E4D72D}"/>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9" name="Picture 8">
            <a:extLst>
              <a:ext uri="{FF2B5EF4-FFF2-40B4-BE49-F238E27FC236}">
                <a16:creationId xmlns:a16="http://schemas.microsoft.com/office/drawing/2014/main" id="{88C75D9D-D342-4965-BC75-70BD79E29508}"/>
              </a:ext>
            </a:extLst>
          </p:cNvPr>
          <p:cNvPicPr/>
          <p:nvPr/>
        </p:nvPicPr>
        <p:blipFill>
          <a:blip r:embed="rId3">
            <a:extLst>
              <a:ext uri="{28A0092B-C50C-407E-A947-70E740481C1C}">
                <a14:useLocalDpi xmlns:a14="http://schemas.microsoft.com/office/drawing/2010/main" val="0"/>
              </a:ext>
            </a:extLst>
          </a:blip>
          <a:stretch>
            <a:fillRect/>
          </a:stretch>
        </p:blipFill>
        <p:spPr>
          <a:xfrm>
            <a:off x="1557152" y="3226534"/>
            <a:ext cx="6029496" cy="567634"/>
          </a:xfrm>
          <a:prstGeom prst="rect">
            <a:avLst/>
          </a:prstGeom>
        </p:spPr>
      </p:pic>
      <p:pic>
        <p:nvPicPr>
          <p:cNvPr id="2" name="Picture 1">
            <a:extLst>
              <a:ext uri="{FF2B5EF4-FFF2-40B4-BE49-F238E27FC236}">
                <a16:creationId xmlns:a16="http://schemas.microsoft.com/office/drawing/2014/main" id="{5B85C4B6-542D-7D69-A394-179C60CC0E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27500" y="4174626"/>
            <a:ext cx="797036" cy="946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6308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9" name="Picture 2" descr="Image result for that's all folks">
            <a:extLst>
              <a:ext uri="{FF2B5EF4-FFF2-40B4-BE49-F238E27FC236}">
                <a16:creationId xmlns:a16="http://schemas.microsoft.com/office/drawing/2014/main" id="{4E5EAFC0-31C7-478B-AE1B-47A2464B55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
            <a:ext cx="9144000"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4055755"/>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542</TotalTime>
  <Words>211</Words>
  <Application>Microsoft Office PowerPoint</Application>
  <PresentationFormat>On-screen Show (16:9)</PresentationFormat>
  <Paragraphs>22</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 Black</vt:lpstr>
      <vt:lpstr>Roboto</vt:lpstr>
      <vt:lpstr>Simple Light</vt:lpstr>
      <vt:lpstr>Blended Learning International Train the Train (BLITT)</vt:lpstr>
      <vt:lpstr>Closed Captioning</vt:lpstr>
      <vt:lpstr>Accessible Video Searching</vt:lpstr>
      <vt:lpstr>Google</vt:lpstr>
      <vt:lpstr>YouTube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Blended Learning</dc:title>
  <cp:lastModifiedBy>Damian T. Gordon</cp:lastModifiedBy>
  <cp:revision>60</cp:revision>
  <dcterms:modified xsi:type="dcterms:W3CDTF">2022-11-22T00:41:42Z</dcterms:modified>
</cp:coreProperties>
</file>