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62" r:id="rId2"/>
    <p:sldId id="276" r:id="rId3"/>
    <p:sldId id="272" r:id="rId4"/>
    <p:sldId id="273" r:id="rId5"/>
    <p:sldId id="274" r:id="rId6"/>
    <p:sldId id="283" r:id="rId7"/>
    <p:sldId id="264" r:id="rId8"/>
    <p:sldId id="275" r:id="rId9"/>
    <p:sldId id="257" r:id="rId10"/>
    <p:sldId id="280" r:id="rId11"/>
    <p:sldId id="279" r:id="rId12"/>
    <p:sldId id="282" r:id="rId13"/>
    <p:sldId id="281" r:id="rId14"/>
    <p:sldId id="277" r:id="rId15"/>
    <p:sldId id="278" r:id="rId16"/>
    <p:sldId id="284" r:id="rId17"/>
    <p:sldId id="265" r:id="rId18"/>
    <p:sldId id="285" r:id="rId19"/>
    <p:sldId id="286" r:id="rId20"/>
    <p:sldId id="287" r:id="rId21"/>
    <p:sldId id="289" r:id="rId22"/>
    <p:sldId id="288" r:id="rId23"/>
    <p:sldId id="290" r:id="rId24"/>
    <p:sldId id="291"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0"/>
    <a:srgbClr val="FF9933"/>
    <a:srgbClr val="00CC00"/>
    <a:srgbClr val="FF00FF"/>
    <a:srgbClr val="FFFFE7"/>
    <a:srgbClr val="FFFFFB"/>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Registered</a:t>
            </a:r>
            <a:r>
              <a:rPr lang="en-IE" baseline="0"/>
              <a:t> - School of Computing</a:t>
            </a:r>
            <a:endParaRPr lang="en-I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Sheet1!$G$6:$G$10</c:f>
              <c:strCache>
                <c:ptCount val="5"/>
                <c:pt idx="0">
                  <c:v>Dyslexia/Discalculia</c:v>
                </c:pt>
                <c:pt idx="1">
                  <c:v>Asperger's</c:v>
                </c:pt>
                <c:pt idx="2">
                  <c:v>Dyspraxia/Dysgraphia</c:v>
                </c:pt>
                <c:pt idx="3">
                  <c:v>Anxiety</c:v>
                </c:pt>
                <c:pt idx="4">
                  <c:v>ADD/ADHD</c:v>
                </c:pt>
              </c:strCache>
            </c:strRef>
          </c:cat>
          <c:val>
            <c:numRef>
              <c:f>Sheet1!$H$6:$H$10</c:f>
              <c:numCache>
                <c:formatCode>General</c:formatCode>
                <c:ptCount val="5"/>
                <c:pt idx="0">
                  <c:v>26</c:v>
                </c:pt>
                <c:pt idx="1">
                  <c:v>11</c:v>
                </c:pt>
                <c:pt idx="2">
                  <c:v>8</c:v>
                </c:pt>
                <c:pt idx="3">
                  <c:v>7</c:v>
                </c:pt>
                <c:pt idx="4">
                  <c:v>5</c:v>
                </c:pt>
              </c:numCache>
            </c:numRef>
          </c:val>
          <c:extLst>
            <c:ext xmlns:c16="http://schemas.microsoft.com/office/drawing/2014/chart" uri="{C3380CC4-5D6E-409C-BE32-E72D297353CC}">
              <c16:uniqueId val="{00000000-EDB1-407D-9077-37AACDC8EEC8}"/>
            </c:ext>
          </c:extLst>
        </c:ser>
        <c:dLbls>
          <c:showLegendKey val="0"/>
          <c:showVal val="0"/>
          <c:showCatName val="0"/>
          <c:showSerName val="0"/>
          <c:showPercent val="0"/>
          <c:showBubbleSize val="0"/>
        </c:dLbls>
        <c:gapWidth val="219"/>
        <c:overlap val="-27"/>
        <c:axId val="284476304"/>
        <c:axId val="284475888"/>
      </c:barChart>
      <c:catAx>
        <c:axId val="2844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475888"/>
        <c:crosses val="autoZero"/>
        <c:auto val="1"/>
        <c:lblAlgn val="ctr"/>
        <c:lblOffset val="100"/>
        <c:noMultiLvlLbl val="0"/>
      </c:catAx>
      <c:valAx>
        <c:axId val="28447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47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School</a:t>
            </a:r>
            <a:r>
              <a:rPr lang="en-IE" baseline="0"/>
              <a:t> of Computing</a:t>
            </a:r>
            <a:endParaRPr lang="en-I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388D-48C9-A118-7447E7C4A4E6}"/>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388D-48C9-A118-7447E7C4A4E6}"/>
              </c:ext>
            </c:extLst>
          </c:dPt>
          <c:dPt>
            <c:idx val="2"/>
            <c:bubble3D val="0"/>
            <c:spPr>
              <a:solidFill>
                <a:srgbClr val="FF00FF"/>
              </a:solidFill>
              <a:ln w="19050">
                <a:solidFill>
                  <a:schemeClr val="lt1"/>
                </a:solidFill>
              </a:ln>
              <a:effectLst/>
            </c:spPr>
            <c:extLst>
              <c:ext xmlns:c16="http://schemas.microsoft.com/office/drawing/2014/chart" uri="{C3380CC4-5D6E-409C-BE32-E72D297353CC}">
                <c16:uniqueId val="{00000005-388D-48C9-A118-7447E7C4A4E6}"/>
              </c:ext>
            </c:extLst>
          </c:dPt>
          <c:dPt>
            <c:idx val="3"/>
            <c:bubble3D val="0"/>
            <c:spPr>
              <a:solidFill>
                <a:srgbClr val="00CC00"/>
              </a:solidFill>
              <a:ln w="19050">
                <a:solidFill>
                  <a:schemeClr val="lt1"/>
                </a:solidFill>
              </a:ln>
              <a:effectLst/>
            </c:spPr>
            <c:extLst>
              <c:ext xmlns:c16="http://schemas.microsoft.com/office/drawing/2014/chart" uri="{C3380CC4-5D6E-409C-BE32-E72D297353CC}">
                <c16:uniqueId val="{00000007-388D-48C9-A118-7447E7C4A4E6}"/>
              </c:ext>
            </c:extLst>
          </c:dPt>
          <c:dPt>
            <c:idx val="4"/>
            <c:bubble3D val="0"/>
            <c:spPr>
              <a:solidFill>
                <a:srgbClr val="FF9933"/>
              </a:solidFill>
              <a:ln w="19050">
                <a:solidFill>
                  <a:schemeClr val="lt1"/>
                </a:solidFill>
              </a:ln>
              <a:effectLst/>
            </c:spPr>
            <c:extLst>
              <c:ext xmlns:c16="http://schemas.microsoft.com/office/drawing/2014/chart" uri="{C3380CC4-5D6E-409C-BE32-E72D297353CC}">
                <c16:uniqueId val="{00000009-388D-48C9-A118-7447E7C4A4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Sheet1!$G$6:$G$10</c:f>
              <c:strCache>
                <c:ptCount val="5"/>
                <c:pt idx="0">
                  <c:v>Dyslexia/Discalculia</c:v>
                </c:pt>
                <c:pt idx="1">
                  <c:v>Asperger's</c:v>
                </c:pt>
                <c:pt idx="2">
                  <c:v>Dyspraxia/Dysgraphia</c:v>
                </c:pt>
                <c:pt idx="3">
                  <c:v>Anxiety</c:v>
                </c:pt>
                <c:pt idx="4">
                  <c:v>ADD/ADHD</c:v>
                </c:pt>
              </c:strCache>
            </c:strRef>
          </c:cat>
          <c:val>
            <c:numRef>
              <c:f>Sheet1!$H$6:$H$10</c:f>
              <c:numCache>
                <c:formatCode>General</c:formatCode>
                <c:ptCount val="5"/>
                <c:pt idx="0">
                  <c:v>26</c:v>
                </c:pt>
                <c:pt idx="1">
                  <c:v>11</c:v>
                </c:pt>
                <c:pt idx="2">
                  <c:v>8</c:v>
                </c:pt>
                <c:pt idx="3">
                  <c:v>7</c:v>
                </c:pt>
                <c:pt idx="4">
                  <c:v>5</c:v>
                </c:pt>
              </c:numCache>
            </c:numRef>
          </c:val>
          <c:extLst>
            <c:ext xmlns:c16="http://schemas.microsoft.com/office/drawing/2014/chart" uri="{C3380CC4-5D6E-409C-BE32-E72D297353CC}">
              <c16:uniqueId val="{0000000A-388D-48C9-A118-7447E7C4A4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8575724653098907E-2"/>
          <c:y val="0.78440577766186015"/>
          <c:w val="0.97230321354039584"/>
          <c:h val="0.19159172975083308"/>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DT228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2131494272247"/>
          <c:y val="0.15382302739104248"/>
          <c:w val="0.88389475495377179"/>
          <c:h val="0.50738959275002893"/>
        </c:manualLayout>
      </c:layout>
      <c:barChart>
        <c:barDir val="col"/>
        <c:grouping val="clustered"/>
        <c:varyColors val="0"/>
        <c:ser>
          <c:idx val="0"/>
          <c:order val="0"/>
          <c:spPr>
            <a:solidFill>
              <a:schemeClr val="accent1"/>
            </a:solidFill>
            <a:ln>
              <a:noFill/>
            </a:ln>
            <a:effectLst/>
          </c:spPr>
          <c:invertIfNegative val="0"/>
          <c:cat>
            <c:strRef>
              <c:f>Sheet1!$B$3:$B$7</c:f>
              <c:strCache>
                <c:ptCount val="5"/>
                <c:pt idx="0">
                  <c:v>Dyslexia/Discalculia</c:v>
                </c:pt>
                <c:pt idx="1">
                  <c:v>Asperger's</c:v>
                </c:pt>
                <c:pt idx="2">
                  <c:v>Dyspraxia/Dysgraphia</c:v>
                </c:pt>
                <c:pt idx="3">
                  <c:v>Anxiety</c:v>
                </c:pt>
                <c:pt idx="4">
                  <c:v>ADD/ADHD</c:v>
                </c:pt>
              </c:strCache>
            </c:strRef>
          </c:cat>
          <c:val>
            <c:numRef>
              <c:f>Sheet1!$C$3:$C$7</c:f>
              <c:numCache>
                <c:formatCode>General</c:formatCode>
                <c:ptCount val="5"/>
                <c:pt idx="0">
                  <c:v>15</c:v>
                </c:pt>
                <c:pt idx="1">
                  <c:v>6</c:v>
                </c:pt>
                <c:pt idx="2">
                  <c:v>5</c:v>
                </c:pt>
                <c:pt idx="3">
                  <c:v>5</c:v>
                </c:pt>
                <c:pt idx="4">
                  <c:v>2</c:v>
                </c:pt>
              </c:numCache>
            </c:numRef>
          </c:val>
          <c:extLst>
            <c:ext xmlns:c16="http://schemas.microsoft.com/office/drawing/2014/chart" uri="{C3380CC4-5D6E-409C-BE32-E72D297353CC}">
              <c16:uniqueId val="{00000000-BD5D-45EF-83E2-34C5C20E82ED}"/>
            </c:ext>
          </c:extLst>
        </c:ser>
        <c:dLbls>
          <c:showLegendKey val="0"/>
          <c:showVal val="0"/>
          <c:showCatName val="0"/>
          <c:showSerName val="0"/>
          <c:showPercent val="0"/>
          <c:showBubbleSize val="0"/>
        </c:dLbls>
        <c:gapWidth val="219"/>
        <c:overlap val="-27"/>
        <c:axId val="284478384"/>
        <c:axId val="195067712"/>
      </c:barChart>
      <c:catAx>
        <c:axId val="2844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067712"/>
        <c:crosses val="autoZero"/>
        <c:auto val="1"/>
        <c:lblAlgn val="ctr"/>
        <c:lblOffset val="100"/>
        <c:noMultiLvlLbl val="0"/>
      </c:catAx>
      <c:valAx>
        <c:axId val="19506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47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DT211C</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166229221347316E-2"/>
          <c:y val="0.16245370370370371"/>
          <c:w val="0.89527821522309714"/>
          <c:h val="0.4748403324584427"/>
        </c:manualLayout>
      </c:layout>
      <c:barChart>
        <c:barDir val="col"/>
        <c:grouping val="clustered"/>
        <c:varyColors val="0"/>
        <c:ser>
          <c:idx val="0"/>
          <c:order val="0"/>
          <c:spPr>
            <a:solidFill>
              <a:schemeClr val="accent6"/>
            </a:solidFill>
            <a:ln>
              <a:noFill/>
            </a:ln>
            <a:effectLst/>
          </c:spPr>
          <c:invertIfNegative val="0"/>
          <c:cat>
            <c:strRef>
              <c:f>Sheet1!$F$3:$F$7</c:f>
              <c:strCache>
                <c:ptCount val="5"/>
                <c:pt idx="0">
                  <c:v>Dyslexia/Discalculia</c:v>
                </c:pt>
                <c:pt idx="1">
                  <c:v>Asperger's</c:v>
                </c:pt>
                <c:pt idx="2">
                  <c:v>Dyspraxia/Dysgraphia</c:v>
                </c:pt>
                <c:pt idx="3">
                  <c:v>Anxiety</c:v>
                </c:pt>
                <c:pt idx="4">
                  <c:v>ADD/ADHD</c:v>
                </c:pt>
              </c:strCache>
            </c:strRef>
          </c:cat>
          <c:val>
            <c:numRef>
              <c:f>Sheet1!$G$3:$G$7</c:f>
              <c:numCache>
                <c:formatCode>General</c:formatCode>
                <c:ptCount val="5"/>
                <c:pt idx="0">
                  <c:v>9</c:v>
                </c:pt>
                <c:pt idx="1">
                  <c:v>3</c:v>
                </c:pt>
                <c:pt idx="2">
                  <c:v>3</c:v>
                </c:pt>
                <c:pt idx="3">
                  <c:v>2</c:v>
                </c:pt>
                <c:pt idx="4">
                  <c:v>1</c:v>
                </c:pt>
              </c:numCache>
            </c:numRef>
          </c:val>
          <c:extLst>
            <c:ext xmlns:c16="http://schemas.microsoft.com/office/drawing/2014/chart" uri="{C3380CC4-5D6E-409C-BE32-E72D297353CC}">
              <c16:uniqueId val="{00000000-DCBC-46D4-AC67-67B360A82CD4}"/>
            </c:ext>
          </c:extLst>
        </c:ser>
        <c:dLbls>
          <c:showLegendKey val="0"/>
          <c:showVal val="0"/>
          <c:showCatName val="0"/>
          <c:showSerName val="0"/>
          <c:showPercent val="0"/>
          <c:showBubbleSize val="0"/>
        </c:dLbls>
        <c:gapWidth val="219"/>
        <c:overlap val="-27"/>
        <c:axId val="284008096"/>
        <c:axId val="192701808"/>
      </c:barChart>
      <c:catAx>
        <c:axId val="2840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701808"/>
        <c:crosses val="autoZero"/>
        <c:auto val="1"/>
        <c:lblAlgn val="ctr"/>
        <c:lblOffset val="100"/>
        <c:noMultiLvlLbl val="0"/>
      </c:catAx>
      <c:valAx>
        <c:axId val="19270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00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DT282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Sheet1!$I$3:$I$7</c:f>
              <c:strCache>
                <c:ptCount val="5"/>
                <c:pt idx="0">
                  <c:v>Dyslexia/Discalculia</c:v>
                </c:pt>
                <c:pt idx="1">
                  <c:v>Asperger's</c:v>
                </c:pt>
                <c:pt idx="2">
                  <c:v>Dyspraxia/Dysgraphia</c:v>
                </c:pt>
                <c:pt idx="3">
                  <c:v>Anxiety</c:v>
                </c:pt>
                <c:pt idx="4">
                  <c:v>ADD/ADHD</c:v>
                </c:pt>
              </c:strCache>
            </c:strRef>
          </c:cat>
          <c:val>
            <c:numRef>
              <c:f>Sheet1!$J$3:$J$7</c:f>
              <c:numCache>
                <c:formatCode>General</c:formatCode>
                <c:ptCount val="5"/>
                <c:pt idx="0">
                  <c:v>1</c:v>
                </c:pt>
                <c:pt idx="1">
                  <c:v>1</c:v>
                </c:pt>
                <c:pt idx="2">
                  <c:v>0</c:v>
                </c:pt>
                <c:pt idx="3">
                  <c:v>0</c:v>
                </c:pt>
                <c:pt idx="4">
                  <c:v>1</c:v>
                </c:pt>
              </c:numCache>
            </c:numRef>
          </c:val>
          <c:extLst>
            <c:ext xmlns:c16="http://schemas.microsoft.com/office/drawing/2014/chart" uri="{C3380CC4-5D6E-409C-BE32-E72D297353CC}">
              <c16:uniqueId val="{00000000-8144-48AE-B470-9C1DD887190D}"/>
            </c:ext>
          </c:extLst>
        </c:ser>
        <c:dLbls>
          <c:showLegendKey val="0"/>
          <c:showVal val="0"/>
          <c:showCatName val="0"/>
          <c:showSerName val="0"/>
          <c:showPercent val="0"/>
          <c:showBubbleSize val="0"/>
        </c:dLbls>
        <c:gapWidth val="219"/>
        <c:overlap val="-27"/>
        <c:axId val="200636160"/>
        <c:axId val="200635328"/>
      </c:barChart>
      <c:catAx>
        <c:axId val="20063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635328"/>
        <c:crosses val="autoZero"/>
        <c:auto val="1"/>
        <c:lblAlgn val="ctr"/>
        <c:lblOffset val="100"/>
        <c:noMultiLvlLbl val="0"/>
      </c:catAx>
      <c:valAx>
        <c:axId val="20063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636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686AF7B-0A95-42F7-9680-2B09A537FA09}" type="datetimeFigureOut">
              <a:rPr lang="en-IE" smtClean="0"/>
              <a:t>13/12/2017</a:t>
            </a:fld>
            <a:endParaRPr lang="en-I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235144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13/12/2017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25709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13/12/2017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149301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13/12/2017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254742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6AF7B-0A95-42F7-9680-2B09A537FA09}" type="datetimeFigureOut">
              <a:rPr lang="en-IE" smtClean="0"/>
              <a:t>13/12/2017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4926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86AF7B-0A95-42F7-9680-2B09A537FA09}" type="datetimeFigureOut">
              <a:rPr lang="en-IE" smtClean="0"/>
              <a:t>13/12/2017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153149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86AF7B-0A95-42F7-9680-2B09A537FA09}" type="datetimeFigureOut">
              <a:rPr lang="en-IE" smtClean="0"/>
              <a:t>13/12/2017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300378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86AF7B-0A95-42F7-9680-2B09A537FA09}" type="datetimeFigureOut">
              <a:rPr lang="en-IE" smtClean="0"/>
              <a:t>13/12/2017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571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AF7B-0A95-42F7-9680-2B09A537FA09}" type="datetimeFigureOut">
              <a:rPr lang="en-IE" smtClean="0"/>
              <a:t>13/12/2017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319747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C686AF7B-0A95-42F7-9680-2B09A537FA09}" type="datetimeFigureOut">
              <a:rPr lang="en-IE" smtClean="0"/>
              <a:t>13/12/2017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261876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686AF7B-0A95-42F7-9680-2B09A537FA09}" type="datetimeFigureOut">
              <a:rPr lang="en-IE" smtClean="0"/>
              <a:t>13/12/2017</a:t>
            </a:fld>
            <a:endParaRPr lang="en-I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37836168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686AF7B-0A95-42F7-9680-2B09A537FA09}" type="datetimeFigureOut">
              <a:rPr lang="en-IE" smtClean="0"/>
              <a:t>13/12/2017</a:t>
            </a:fld>
            <a:endParaRPr lang="en-I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I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122412724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3" y="770467"/>
            <a:ext cx="11383449" cy="3352800"/>
          </a:xfrm>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Students </a:t>
            </a:r>
            <a:r>
              <a:rPr lang="en-IE" sz="6000" dirty="0" smtClean="0">
                <a:latin typeface="Verdana" panose="020B0604030504040204" pitchFamily="34" charset="0"/>
                <a:ea typeface="Verdana" panose="020B0604030504040204" pitchFamily="34" charset="0"/>
                <a:cs typeface="Verdana" panose="020B0604030504040204" pitchFamily="34" charset="0"/>
              </a:rPr>
              <a:t>with </a:t>
            </a:r>
            <a:r>
              <a:rPr lang="en-IE" sz="6000" dirty="0" smtClean="0">
                <a:latin typeface="Verdana" panose="020B0604030504040204" pitchFamily="34" charset="0"/>
                <a:ea typeface="Verdana" panose="020B0604030504040204" pitchFamily="34" charset="0"/>
                <a:cs typeface="Verdana" panose="020B0604030504040204" pitchFamily="34" charset="0"/>
              </a:rPr>
              <a:t>Disabilities and the School of Computing:</a:t>
            </a:r>
            <a:br>
              <a:rPr lang="en-IE" sz="6000" dirty="0" smtClean="0">
                <a:latin typeface="Verdana" panose="020B0604030504040204" pitchFamily="34" charset="0"/>
                <a:ea typeface="Verdana" panose="020B0604030504040204" pitchFamily="34" charset="0"/>
                <a:cs typeface="Verdana" panose="020B0604030504040204" pitchFamily="34" charset="0"/>
              </a:rPr>
            </a:br>
            <a:r>
              <a:rPr lang="en-IE" sz="4400" dirty="0" smtClean="0">
                <a:latin typeface="Verdana" panose="020B0604030504040204" pitchFamily="34" charset="0"/>
                <a:ea typeface="Verdana" panose="020B0604030504040204" pitchFamily="34" charset="0"/>
                <a:cs typeface="Verdana" panose="020B0604030504040204" pitchFamily="34" charset="0"/>
              </a:rPr>
              <a:t>Raising Awareness</a:t>
            </a:r>
            <a:endParaRPr lang="en-IE" sz="4400" dirty="0">
              <a:latin typeface="Verdana" panose="020B0604030504040204" pitchFamily="34" charset="0"/>
              <a:ea typeface="Verdana" panose="020B0604030504040204" pitchFamily="34" charset="0"/>
              <a:cs typeface="Verdana" panose="020B0604030504040204" pitchFamily="34" charset="0"/>
            </a:endParaRPr>
          </a:p>
        </p:txBody>
      </p:sp>
      <p:sp>
        <p:nvSpPr>
          <p:cNvPr id="6" name="Subtitle 5"/>
          <p:cNvSpPr>
            <a:spLocks noGrp="1"/>
          </p:cNvSpPr>
          <p:nvPr>
            <p:ph type="subTitle"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Art Sloan</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4639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The Main Conditions / Diagnoses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2"/>
          <p:cNvSpPr>
            <a:spLocks noGrp="1"/>
          </p:cNvSpPr>
          <p:nvPr>
            <p:ph idx="1"/>
          </p:nvPr>
        </p:nvSpPr>
        <p:spPr>
          <a:xfrm>
            <a:off x="676656" y="2011680"/>
            <a:ext cx="10753725" cy="3766185"/>
          </a:xfrm>
        </p:spPr>
        <p:txBody>
          <a:bodyPr/>
          <a:lstStyle/>
          <a:p>
            <a:pPr>
              <a:buFont typeface="Courier New" panose="02070309020205020404" pitchFamily="49" charset="0"/>
              <a:buChar char="o"/>
            </a:pPr>
            <a:r>
              <a:rPr lang="en-IE" sz="2600" dirty="0" smtClean="0"/>
              <a:t>   </a:t>
            </a:r>
            <a:r>
              <a:rPr lang="en-IE" sz="2200" dirty="0" smtClean="0">
                <a:latin typeface="Verdana" panose="020B0604030504040204" pitchFamily="34" charset="0"/>
                <a:ea typeface="Verdana" panose="020B0604030504040204" pitchFamily="34" charset="0"/>
                <a:cs typeface="Verdana" panose="020B0604030504040204" pitchFamily="34" charset="0"/>
              </a:rPr>
              <a:t>Anxiety (with or without Depression)</a:t>
            </a:r>
          </a:p>
          <a:p>
            <a:pPr>
              <a:buFont typeface="Courier New" panose="02070309020205020404" pitchFamily="49" charset="0"/>
              <a:buChar char="o"/>
            </a:pPr>
            <a:r>
              <a:rPr lang="en-IE" sz="2200" dirty="0" smtClean="0">
                <a:latin typeface="Verdana" panose="020B0604030504040204" pitchFamily="34" charset="0"/>
                <a:ea typeface="Verdana" panose="020B0604030504040204" pitchFamily="34" charset="0"/>
                <a:cs typeface="Verdana" panose="020B0604030504040204" pitchFamily="34" charset="0"/>
              </a:rPr>
              <a:t>   Attention Deficit Disorder / Attention Deficit Hyperactivity </a:t>
            </a:r>
            <a:r>
              <a:rPr lang="en-IE" sz="2200" dirty="0">
                <a:latin typeface="Verdana" panose="020B0604030504040204" pitchFamily="34" charset="0"/>
                <a:ea typeface="Verdana" panose="020B0604030504040204" pitchFamily="34" charset="0"/>
                <a:cs typeface="Verdana" panose="020B0604030504040204" pitchFamily="34" charset="0"/>
              </a:rPr>
              <a:t>Disorder </a:t>
            </a:r>
            <a:endParaRPr lang="en-IE" sz="2200" dirty="0" smtClean="0">
              <a:latin typeface="Verdana" panose="020B0604030504040204" pitchFamily="34" charset="0"/>
              <a:ea typeface="Verdana" panose="020B0604030504040204" pitchFamily="34" charset="0"/>
              <a:cs typeface="Verdana" panose="020B0604030504040204" pitchFamily="34" charset="0"/>
            </a:endParaRPr>
          </a:p>
          <a:p>
            <a:pPr marL="577040" lvl="6" indent="0">
              <a:buNone/>
            </a:pPr>
            <a:r>
              <a:rPr lang="en-IE" sz="2200" dirty="0" smtClean="0">
                <a:latin typeface="Verdana" panose="020B0604030504040204" pitchFamily="34" charset="0"/>
                <a:ea typeface="Verdana" panose="020B0604030504040204" pitchFamily="34" charset="0"/>
                <a:cs typeface="Verdana" panose="020B0604030504040204" pitchFamily="34" charset="0"/>
              </a:rPr>
              <a:t>(ADD /ADHD)</a:t>
            </a:r>
            <a:endParaRPr lang="en-IE" sz="2200" dirty="0">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IE" sz="2200" dirty="0" smtClean="0">
                <a:latin typeface="Verdana" panose="020B0604030504040204" pitchFamily="34" charset="0"/>
                <a:ea typeface="Verdana" panose="020B0604030504040204" pitchFamily="34" charset="0"/>
                <a:cs typeface="Verdana" panose="020B0604030504040204" pitchFamily="34" charset="0"/>
              </a:rPr>
              <a:t>   Autism Spectrum (Asperger’s Syndrome)</a:t>
            </a:r>
          </a:p>
          <a:p>
            <a:pPr>
              <a:buFont typeface="Courier New" panose="02070309020205020404" pitchFamily="49" charset="0"/>
              <a:buChar char="o"/>
            </a:pPr>
            <a:r>
              <a:rPr lang="en-IE" sz="2200" dirty="0" smtClean="0">
                <a:latin typeface="Verdana" panose="020B0604030504040204" pitchFamily="34" charset="0"/>
                <a:ea typeface="Verdana" panose="020B0604030504040204" pitchFamily="34" charset="0"/>
                <a:cs typeface="Verdana" panose="020B0604030504040204" pitchFamily="34" charset="0"/>
              </a:rPr>
              <a:t>   Dyslexia / Dyscalculia</a:t>
            </a:r>
          </a:p>
          <a:p>
            <a:pPr>
              <a:buFont typeface="Courier New" panose="02070309020205020404" pitchFamily="49" charset="0"/>
              <a:buChar char="o"/>
            </a:pPr>
            <a:r>
              <a:rPr lang="en-IE" sz="2200" dirty="0" smtClean="0">
                <a:latin typeface="Verdana" panose="020B0604030504040204" pitchFamily="34" charset="0"/>
                <a:ea typeface="Verdana" panose="020B0604030504040204" pitchFamily="34" charset="0"/>
                <a:cs typeface="Verdana" panose="020B0604030504040204" pitchFamily="34" charset="0"/>
              </a:rPr>
              <a:t>   Dyspraxia / Dysgraphia</a:t>
            </a:r>
          </a:p>
        </p:txBody>
      </p:sp>
    </p:spTree>
    <p:extLst>
      <p:ext uri="{BB962C8B-B14F-4D97-AF65-F5344CB8AC3E}">
        <p14:creationId xmlns:p14="http://schemas.microsoft.com/office/powerpoint/2010/main" val="367822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49071800"/>
              </p:ext>
            </p:extLst>
          </p:nvPr>
        </p:nvGraphicFramePr>
        <p:xfrm>
          <a:off x="632690" y="1155422"/>
          <a:ext cx="5398546" cy="3795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72823155"/>
              </p:ext>
            </p:extLst>
          </p:nvPr>
        </p:nvGraphicFramePr>
        <p:xfrm>
          <a:off x="6216073" y="1246909"/>
          <a:ext cx="5569527" cy="3703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75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The Numbers by Course</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45158502"/>
              </p:ext>
            </p:extLst>
          </p:nvPr>
        </p:nvGraphicFramePr>
        <p:xfrm>
          <a:off x="1662543" y="2435306"/>
          <a:ext cx="3103420" cy="1733364"/>
        </p:xfrm>
        <a:graphic>
          <a:graphicData uri="http://schemas.openxmlformats.org/drawingml/2006/table">
            <a:tbl>
              <a:tblPr>
                <a:tableStyleId>{5C22544A-7EE6-4342-B048-85BDC9FD1C3A}</a:tableStyleId>
              </a:tblPr>
              <a:tblGrid>
                <a:gridCol w="1551710">
                  <a:extLst>
                    <a:ext uri="{9D8B030D-6E8A-4147-A177-3AD203B41FA5}">
                      <a16:colId xmlns:a16="http://schemas.microsoft.com/office/drawing/2014/main" val="3918479815"/>
                    </a:ext>
                  </a:extLst>
                </a:gridCol>
                <a:gridCol w="1551710">
                  <a:extLst>
                    <a:ext uri="{9D8B030D-6E8A-4147-A177-3AD203B41FA5}">
                      <a16:colId xmlns:a16="http://schemas.microsoft.com/office/drawing/2014/main" val="2291618502"/>
                    </a:ext>
                  </a:extLst>
                </a:gridCol>
              </a:tblGrid>
              <a:tr h="288894">
                <a:tc>
                  <a:txBody>
                    <a:bodyPr/>
                    <a:lstStyle/>
                    <a:p>
                      <a:pPr algn="l" fontAlgn="b"/>
                      <a:r>
                        <a:rPr lang="en-IE" sz="1200" u="none" strike="noStrike" dirty="0" smtClean="0">
                          <a:effectLst/>
                          <a:latin typeface="Arial" panose="020B0604020202020204" pitchFamily="34" charset="0"/>
                          <a:cs typeface="Arial" panose="020B0604020202020204" pitchFamily="34" charset="0"/>
                        </a:rPr>
                        <a:t>DT211C</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88078835"/>
                  </a:ext>
                </a:extLst>
              </a:tr>
              <a:tr h="288894">
                <a:tc>
                  <a:txBody>
                    <a:bodyPr/>
                    <a:lstStyle/>
                    <a:p>
                      <a:pPr algn="l" fontAlgn="b"/>
                      <a:r>
                        <a:rPr lang="en-IE" sz="1200" u="none" strike="noStrike" dirty="0">
                          <a:effectLst/>
                          <a:latin typeface="Arial" panose="020B0604020202020204" pitchFamily="34" charset="0"/>
                          <a:cs typeface="Arial" panose="020B0604020202020204" pitchFamily="34" charset="0"/>
                        </a:rPr>
                        <a:t>Dyslexia/</a:t>
                      </a:r>
                      <a:r>
                        <a:rPr lang="en-IE" sz="1200" u="none" strike="noStrike" dirty="0" err="1">
                          <a:effectLst/>
                          <a:latin typeface="Arial" panose="020B0604020202020204" pitchFamily="34" charset="0"/>
                          <a:cs typeface="Arial" panose="020B0604020202020204" pitchFamily="34" charset="0"/>
                        </a:rPr>
                        <a:t>Discalculia</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9</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55252267"/>
                  </a:ext>
                </a:extLst>
              </a:tr>
              <a:tr h="288894">
                <a:tc>
                  <a:txBody>
                    <a:bodyPr/>
                    <a:lstStyle/>
                    <a:p>
                      <a:pPr algn="l" fontAlgn="b"/>
                      <a:r>
                        <a:rPr lang="en-IE" sz="1200" u="none" strike="noStrike" dirty="0">
                          <a:effectLst/>
                          <a:latin typeface="Arial" panose="020B0604020202020204" pitchFamily="34" charset="0"/>
                          <a:cs typeface="Arial" panose="020B0604020202020204" pitchFamily="34" charset="0"/>
                        </a:rPr>
                        <a:t>Asperger's</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rgbClr val="000000"/>
                          </a:solidFill>
                          <a:effectLst/>
                          <a:latin typeface="Arial" panose="020B0604020202020204" pitchFamily="34" charset="0"/>
                          <a:cs typeface="Arial" panose="020B0604020202020204" pitchFamily="34" charset="0"/>
                        </a:rPr>
                        <a:t>3</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04929052"/>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Dyspraxia/Dysgraphia</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3</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79659988"/>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Anxiety</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2</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27222877"/>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ADD/ADHD</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1</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514782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67632195"/>
              </p:ext>
            </p:extLst>
          </p:nvPr>
        </p:nvGraphicFramePr>
        <p:xfrm>
          <a:off x="6747163" y="2450708"/>
          <a:ext cx="3103420" cy="1717962"/>
        </p:xfrm>
        <a:graphic>
          <a:graphicData uri="http://schemas.openxmlformats.org/drawingml/2006/table">
            <a:tbl>
              <a:tblPr>
                <a:tableStyleId>{5C22544A-7EE6-4342-B048-85BDC9FD1C3A}</a:tableStyleId>
              </a:tblPr>
              <a:tblGrid>
                <a:gridCol w="1551710">
                  <a:extLst>
                    <a:ext uri="{9D8B030D-6E8A-4147-A177-3AD203B41FA5}">
                      <a16:colId xmlns:a16="http://schemas.microsoft.com/office/drawing/2014/main" val="3918479815"/>
                    </a:ext>
                  </a:extLst>
                </a:gridCol>
                <a:gridCol w="1551710">
                  <a:extLst>
                    <a:ext uri="{9D8B030D-6E8A-4147-A177-3AD203B41FA5}">
                      <a16:colId xmlns:a16="http://schemas.microsoft.com/office/drawing/2014/main" val="2291618502"/>
                    </a:ext>
                  </a:extLst>
                </a:gridCol>
              </a:tblGrid>
              <a:tr h="273492">
                <a:tc>
                  <a:txBody>
                    <a:bodyPr/>
                    <a:lstStyle/>
                    <a:p>
                      <a:pPr algn="l" fontAlgn="b"/>
                      <a:r>
                        <a:rPr lang="en-IE" sz="1200" u="none" strike="noStrike" dirty="0">
                          <a:effectLst/>
                          <a:latin typeface="Arial" panose="020B0604020202020204" pitchFamily="34" charset="0"/>
                          <a:cs typeface="Arial" panose="020B0604020202020204" pitchFamily="34" charset="0"/>
                        </a:rPr>
                        <a:t>DT228</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88078835"/>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Dyslexia/Discalculia</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u="none" strike="noStrike" dirty="0">
                          <a:effectLst/>
                          <a:latin typeface="Arial" panose="020B0604020202020204" pitchFamily="34" charset="0"/>
                          <a:cs typeface="Arial" panose="020B0604020202020204" pitchFamily="34" charset="0"/>
                        </a:rPr>
                        <a:t>15</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55252267"/>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Asperger's</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u="none" strike="noStrike" dirty="0">
                          <a:effectLst/>
                          <a:latin typeface="Arial" panose="020B0604020202020204" pitchFamily="34" charset="0"/>
                          <a:cs typeface="Arial" panose="020B0604020202020204" pitchFamily="34" charset="0"/>
                        </a:rPr>
                        <a:t>6</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04929052"/>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Dyspraxia/Dysgraphia</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u="none" strike="noStrike" dirty="0">
                          <a:effectLst/>
                          <a:latin typeface="Arial" panose="020B0604020202020204" pitchFamily="34" charset="0"/>
                          <a:cs typeface="Arial" panose="020B0604020202020204" pitchFamily="34" charset="0"/>
                        </a:rPr>
                        <a:t>5</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79659988"/>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Anxiety</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u="none" strike="noStrike" dirty="0">
                          <a:effectLst/>
                          <a:latin typeface="Arial" panose="020B0604020202020204" pitchFamily="34" charset="0"/>
                          <a:cs typeface="Arial" panose="020B0604020202020204" pitchFamily="34" charset="0"/>
                        </a:rPr>
                        <a:t>5</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27222877"/>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ADD/ADHD</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u="none" strike="noStrike" dirty="0">
                          <a:effectLst/>
                          <a:latin typeface="Arial" panose="020B0604020202020204" pitchFamily="34" charset="0"/>
                          <a:cs typeface="Arial" panose="020B0604020202020204" pitchFamily="34" charset="0"/>
                        </a:rPr>
                        <a:t>2</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5147822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97112875"/>
              </p:ext>
            </p:extLst>
          </p:nvPr>
        </p:nvGraphicFramePr>
        <p:xfrm>
          <a:off x="4281052" y="4376489"/>
          <a:ext cx="3103420" cy="1733364"/>
        </p:xfrm>
        <a:graphic>
          <a:graphicData uri="http://schemas.openxmlformats.org/drawingml/2006/table">
            <a:tbl>
              <a:tblPr>
                <a:tableStyleId>{5C22544A-7EE6-4342-B048-85BDC9FD1C3A}</a:tableStyleId>
              </a:tblPr>
              <a:tblGrid>
                <a:gridCol w="1551710">
                  <a:extLst>
                    <a:ext uri="{9D8B030D-6E8A-4147-A177-3AD203B41FA5}">
                      <a16:colId xmlns:a16="http://schemas.microsoft.com/office/drawing/2014/main" val="3918479815"/>
                    </a:ext>
                  </a:extLst>
                </a:gridCol>
                <a:gridCol w="1551710">
                  <a:extLst>
                    <a:ext uri="{9D8B030D-6E8A-4147-A177-3AD203B41FA5}">
                      <a16:colId xmlns:a16="http://schemas.microsoft.com/office/drawing/2014/main" val="2291618502"/>
                    </a:ext>
                  </a:extLst>
                </a:gridCol>
              </a:tblGrid>
              <a:tr h="288894">
                <a:tc>
                  <a:txBody>
                    <a:bodyPr/>
                    <a:lstStyle/>
                    <a:p>
                      <a:pPr algn="l" fontAlgn="b"/>
                      <a:r>
                        <a:rPr lang="en-IE" sz="1200" u="none" strike="noStrike" dirty="0" smtClean="0">
                          <a:effectLst/>
                          <a:latin typeface="Arial" panose="020B0604020202020204" pitchFamily="34" charset="0"/>
                          <a:cs typeface="Arial" panose="020B0604020202020204" pitchFamily="34" charset="0"/>
                        </a:rPr>
                        <a:t>DT282</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88078835"/>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Dyslexia/Discalculia</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u="none" strike="noStrike" dirty="0" smtClean="0">
                          <a:effectLst/>
                          <a:latin typeface="Arial" panose="020B0604020202020204" pitchFamily="34" charset="0"/>
                          <a:cs typeface="Arial" panose="020B0604020202020204" pitchFamily="34" charset="0"/>
                        </a:rPr>
                        <a:t>1</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55252267"/>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Asperger's</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1</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04929052"/>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Dyspraxia/Dysgraphia</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0</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79659988"/>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Anxiety</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0</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27222877"/>
                  </a:ext>
                </a:extLst>
              </a:tr>
              <a:tr h="288894">
                <a:tc>
                  <a:txBody>
                    <a:bodyPr/>
                    <a:lstStyle/>
                    <a:p>
                      <a:pPr algn="l" fontAlgn="b"/>
                      <a:r>
                        <a:rPr lang="en-IE" sz="1200" u="none" strike="noStrike">
                          <a:effectLst/>
                          <a:latin typeface="Arial" panose="020B0604020202020204" pitchFamily="34" charset="0"/>
                          <a:cs typeface="Arial" panose="020B0604020202020204" pitchFamily="34" charset="0"/>
                        </a:rPr>
                        <a:t>ADD/ADHD</a:t>
                      </a:r>
                      <a:endParaRPr lang="en-I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IE" sz="1200" b="0" i="0" u="none" strike="noStrike" dirty="0" smtClean="0">
                          <a:solidFill>
                            <a:schemeClr val="dk1"/>
                          </a:solidFill>
                          <a:effectLst/>
                          <a:latin typeface="Arial" panose="020B0604020202020204" pitchFamily="34" charset="0"/>
                          <a:cs typeface="Arial" panose="020B0604020202020204" pitchFamily="34" charset="0"/>
                        </a:rPr>
                        <a:t>1</a:t>
                      </a:r>
                      <a:endParaRPr lang="en-I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51478221"/>
                  </a:ext>
                </a:extLst>
              </a:tr>
            </a:tbl>
          </a:graphicData>
        </a:graphic>
      </p:graphicFrame>
    </p:spTree>
    <p:extLst>
      <p:ext uri="{BB962C8B-B14F-4D97-AF65-F5344CB8AC3E}">
        <p14:creationId xmlns:p14="http://schemas.microsoft.com/office/powerpoint/2010/main" val="3791108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28141658"/>
              </p:ext>
            </p:extLst>
          </p:nvPr>
        </p:nvGraphicFramePr>
        <p:xfrm>
          <a:off x="6294654" y="935976"/>
          <a:ext cx="4271745" cy="2897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960130706"/>
              </p:ext>
            </p:extLst>
          </p:nvPr>
        </p:nvGraphicFramePr>
        <p:xfrm>
          <a:off x="1122291" y="935976"/>
          <a:ext cx="4317928" cy="2897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074675679"/>
              </p:ext>
            </p:extLst>
          </p:nvPr>
        </p:nvGraphicFramePr>
        <p:xfrm>
          <a:off x="3710566" y="3833091"/>
          <a:ext cx="4232708" cy="2527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562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latin typeface="Verdana" panose="020B0604030504040204" pitchFamily="34" charset="0"/>
                <a:ea typeface="Verdana" panose="020B0604030504040204" pitchFamily="34" charset="0"/>
                <a:cs typeface="Verdana" panose="020B0604030504040204" pitchFamily="34" charset="0"/>
              </a:rPr>
              <a:t>Looking After Registered Students</a:t>
            </a:r>
            <a:endParaRPr lang="en-IE" sz="44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a:xfrm>
            <a:off x="667512" y="4206876"/>
            <a:ext cx="10028197" cy="1645920"/>
          </a:xfrm>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 Does the Disabilities Liaison Officer Do?</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9386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Gathering the Details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I meet with Sylvia Mooney in September (to get an idea of the numbers coming into First Year) and again in October (to get more specific numbers of registered students in each course).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Sylvia gives me a list of names and details from a database.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 refine the lists to suit Course Chairs, Mentors and Lecturers per Course/Year and email them out to these individuals.</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5239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Gathering the Details (2)</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76656" y="2011680"/>
            <a:ext cx="10753725" cy="4305993"/>
          </a:xfrm>
        </p:spPr>
        <p:txBody>
          <a:bodyPr>
            <a:normAutofit lnSpcReduction="10000"/>
          </a:bodyPr>
          <a:lstStyle/>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Sylvia Mooney sometimes receives ENAs (Educational Needs Assessment Forms).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These move through Registrations and the Disability Support Service – but not all are passed on.</a:t>
            </a: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(ANOMALY)</a:t>
            </a: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I have received a few, but many are missing. </a:t>
            </a: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I have the option (?) of passing these on to lecturers of each of the students. </a:t>
            </a: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I have, this year, focused on the spreadsheet lists, and passed these on, as mentioned before, with summary accounts of needs.</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61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0982" y="427566"/>
            <a:ext cx="11967083" cy="6532033"/>
          </a:xfrm>
          <a:prstGeom prst="rect">
            <a:avLst/>
          </a:prstGeom>
        </p:spPr>
      </p:pic>
    </p:spTree>
    <p:extLst>
      <p:ext uri="{BB962C8B-B14F-4D97-AF65-F5344CB8AC3E}">
        <p14:creationId xmlns:p14="http://schemas.microsoft.com/office/powerpoint/2010/main" val="103422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Meeting Students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I meet with students, on an ad hoc basis, throughout the year.</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Some years there are a few short meetings, listening to circumstances and guiding the student to the requisite support within DIT.</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Other years (like this one so far) there are frequent phone conversations, emails and meetings – all to provide morals support, information and guidance.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2618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Who </a:t>
            </a:r>
            <a:r>
              <a:rPr lang="en-IE" sz="3200" dirty="0">
                <a:latin typeface="Verdana" panose="020B0604030504040204" pitchFamily="34" charset="0"/>
                <a:ea typeface="Verdana" panose="020B0604030504040204" pitchFamily="34" charset="0"/>
                <a:cs typeface="Verdana" panose="020B0604030504040204" pitchFamily="34" charset="0"/>
              </a:rPr>
              <a:t>E</a:t>
            </a:r>
            <a:r>
              <a:rPr lang="en-IE" sz="3200" dirty="0" smtClean="0">
                <a:latin typeface="Verdana" panose="020B0604030504040204" pitchFamily="34" charset="0"/>
                <a:ea typeface="Verdana" panose="020B0604030504040204" pitchFamily="34" charset="0"/>
                <a:cs typeface="Verdana" panose="020B0604030504040204" pitchFamily="34" charset="0"/>
              </a:rPr>
              <a:t>lse Helps?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Often the students need to be guided to meet with:</a:t>
            </a:r>
          </a:p>
          <a:p>
            <a:pPr>
              <a:buFont typeface="Courier New" panose="02070309020205020404" pitchFamily="49" charset="0"/>
              <a:buChar char="o"/>
            </a:pPr>
            <a:endParaRPr lang="en-IE" dirty="0" smtClean="0">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IE" dirty="0">
                <a:latin typeface="Verdana" panose="020B0604030504040204" pitchFamily="34" charset="0"/>
                <a:ea typeface="Verdana" panose="020B0604030504040204" pitchFamily="34" charset="0"/>
                <a:cs typeface="Verdana" panose="020B0604030504040204" pitchFamily="34" charset="0"/>
              </a:rPr>
              <a:t> </a:t>
            </a:r>
            <a:r>
              <a:rPr lang="en-IE" dirty="0" smtClean="0">
                <a:latin typeface="Verdana" panose="020B0604030504040204" pitchFamily="34" charset="0"/>
                <a:ea typeface="Verdana" panose="020B0604030504040204" pitchFamily="34" charset="0"/>
                <a:cs typeface="Verdana" panose="020B0604030504040204" pitchFamily="34" charset="0"/>
              </a:rPr>
              <a:t>  Medical Centre (</a:t>
            </a:r>
            <a:r>
              <a:rPr lang="en-IE" dirty="0" err="1" smtClean="0">
                <a:latin typeface="Verdana" panose="020B0604030504040204" pitchFamily="34" charset="0"/>
                <a:ea typeface="Verdana" panose="020B0604030504040204" pitchFamily="34" charset="0"/>
                <a:cs typeface="Verdana" panose="020B0604030504040204" pitchFamily="34" charset="0"/>
              </a:rPr>
              <a:t>Aungier</a:t>
            </a:r>
            <a:r>
              <a:rPr lang="en-IE" dirty="0" smtClean="0">
                <a:latin typeface="Verdana" panose="020B0604030504040204" pitchFamily="34" charset="0"/>
                <a:ea typeface="Verdana" panose="020B0604030504040204" pitchFamily="34" charset="0"/>
                <a:cs typeface="Verdana" panose="020B0604030504040204" pitchFamily="34" charset="0"/>
              </a:rPr>
              <a:t> Street)</a:t>
            </a:r>
          </a:p>
          <a:p>
            <a:pPr>
              <a:buFont typeface="Courier New" panose="02070309020205020404" pitchFamily="49" charset="0"/>
              <a:buChar char="o"/>
            </a:pPr>
            <a:r>
              <a:rPr lang="en-IE" dirty="0" smtClean="0">
                <a:latin typeface="Verdana" panose="020B0604030504040204" pitchFamily="34" charset="0"/>
                <a:ea typeface="Verdana" panose="020B0604030504040204" pitchFamily="34" charset="0"/>
                <a:cs typeface="Verdana" panose="020B0604030504040204" pitchFamily="34" charset="0"/>
              </a:rPr>
              <a:t>   Counselling Service (</a:t>
            </a:r>
            <a:r>
              <a:rPr lang="en-IE" dirty="0" err="1" smtClean="0">
                <a:latin typeface="Verdana" panose="020B0604030504040204" pitchFamily="34" charset="0"/>
                <a:ea typeface="Verdana" panose="020B0604030504040204" pitchFamily="34" charset="0"/>
                <a:cs typeface="Verdana" panose="020B0604030504040204" pitchFamily="34" charset="0"/>
              </a:rPr>
              <a:t>Aungier</a:t>
            </a:r>
            <a:r>
              <a:rPr lang="en-IE" dirty="0" smtClean="0">
                <a:latin typeface="Verdana" panose="020B0604030504040204" pitchFamily="34" charset="0"/>
                <a:ea typeface="Verdana" panose="020B0604030504040204" pitchFamily="34" charset="0"/>
                <a:cs typeface="Verdana" panose="020B0604030504040204" pitchFamily="34" charset="0"/>
              </a:rPr>
              <a:t> Street)</a:t>
            </a:r>
          </a:p>
          <a:p>
            <a:pPr>
              <a:buFont typeface="Courier New" panose="02070309020205020404" pitchFamily="49" charset="0"/>
              <a:buChar char="o"/>
            </a:pPr>
            <a:r>
              <a:rPr lang="en-IE" dirty="0" smtClean="0">
                <a:latin typeface="Verdana" panose="020B0604030504040204" pitchFamily="34" charset="0"/>
                <a:ea typeface="Verdana" panose="020B0604030504040204" pitchFamily="34" charset="0"/>
                <a:cs typeface="Verdana" panose="020B0604030504040204" pitchFamily="34" charset="0"/>
              </a:rPr>
              <a:t>   Chaplaincy</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7085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latin typeface="Verdana" panose="020B0604030504040204" pitchFamily="34" charset="0"/>
                <a:ea typeface="Verdana" panose="020B0604030504040204" pitchFamily="34" charset="0"/>
                <a:cs typeface="Verdana" panose="020B0604030504040204" pitchFamily="34" charset="0"/>
              </a:rPr>
              <a:t>Students with Disabilities – </a:t>
            </a:r>
            <a:br>
              <a:rPr lang="en-IE" sz="4400" dirty="0" smtClean="0">
                <a:latin typeface="Verdana" panose="020B0604030504040204" pitchFamily="34" charset="0"/>
                <a:ea typeface="Verdana" panose="020B0604030504040204" pitchFamily="34" charset="0"/>
                <a:cs typeface="Verdana" panose="020B0604030504040204" pitchFamily="34" charset="0"/>
              </a:rPr>
            </a:br>
            <a:r>
              <a:rPr lang="en-IE" sz="4400" dirty="0" smtClean="0">
                <a:latin typeface="Verdana" panose="020B0604030504040204" pitchFamily="34" charset="0"/>
                <a:ea typeface="Verdana" panose="020B0604030504040204" pitchFamily="34" charset="0"/>
                <a:cs typeface="Verdana" panose="020B0604030504040204" pitchFamily="34" charset="0"/>
              </a:rPr>
              <a:t>Finding Their Way</a:t>
            </a:r>
            <a:endParaRPr lang="en-IE" sz="44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Online Direction</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Who </a:t>
            </a:r>
            <a:r>
              <a:rPr lang="en-IE" sz="3200" dirty="0">
                <a:latin typeface="Verdana" panose="020B0604030504040204" pitchFamily="34" charset="0"/>
                <a:ea typeface="Verdana" panose="020B0604030504040204" pitchFamily="34" charset="0"/>
                <a:cs typeface="Verdana" panose="020B0604030504040204" pitchFamily="34" charset="0"/>
              </a:rPr>
              <a:t>E</a:t>
            </a:r>
            <a:r>
              <a:rPr lang="en-IE" sz="3200" dirty="0" smtClean="0">
                <a:latin typeface="Verdana" panose="020B0604030504040204" pitchFamily="34" charset="0"/>
                <a:ea typeface="Verdana" panose="020B0604030504040204" pitchFamily="34" charset="0"/>
                <a:cs typeface="Verdana" panose="020B0604030504040204" pitchFamily="34" charset="0"/>
              </a:rPr>
              <a:t>lse Helps? (2)</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stretch>
            <a:fillRect/>
          </a:stretch>
        </p:blipFill>
        <p:spPr>
          <a:xfrm>
            <a:off x="1272365" y="1657889"/>
            <a:ext cx="9411013" cy="5097632"/>
          </a:xfrm>
          <a:prstGeom prst="rect">
            <a:avLst/>
          </a:prstGeom>
        </p:spPr>
      </p:pic>
    </p:spTree>
    <p:extLst>
      <p:ext uri="{BB962C8B-B14F-4D97-AF65-F5344CB8AC3E}">
        <p14:creationId xmlns:p14="http://schemas.microsoft.com/office/powerpoint/2010/main" val="2012795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Who </a:t>
            </a:r>
            <a:r>
              <a:rPr lang="en-IE" sz="3200" dirty="0">
                <a:latin typeface="Verdana" panose="020B0604030504040204" pitchFamily="34" charset="0"/>
                <a:ea typeface="Verdana" panose="020B0604030504040204" pitchFamily="34" charset="0"/>
                <a:cs typeface="Verdana" panose="020B0604030504040204" pitchFamily="34" charset="0"/>
              </a:rPr>
              <a:t>E</a:t>
            </a:r>
            <a:r>
              <a:rPr lang="en-IE" sz="3200" dirty="0" smtClean="0">
                <a:latin typeface="Verdana" panose="020B0604030504040204" pitchFamily="34" charset="0"/>
                <a:ea typeface="Verdana" panose="020B0604030504040204" pitchFamily="34" charset="0"/>
                <a:cs typeface="Verdana" panose="020B0604030504040204" pitchFamily="34" charset="0"/>
              </a:rPr>
              <a:t>lse Helps? (3)</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stretch>
            <a:fillRect/>
          </a:stretch>
        </p:blipFill>
        <p:spPr>
          <a:xfrm>
            <a:off x="1281191" y="1667932"/>
            <a:ext cx="9392351" cy="5087524"/>
          </a:xfrm>
          <a:prstGeom prst="rect">
            <a:avLst/>
          </a:prstGeom>
        </p:spPr>
      </p:pic>
    </p:spTree>
    <p:extLst>
      <p:ext uri="{BB962C8B-B14F-4D97-AF65-F5344CB8AC3E}">
        <p14:creationId xmlns:p14="http://schemas.microsoft.com/office/powerpoint/2010/main" val="1103405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Who </a:t>
            </a:r>
            <a:r>
              <a:rPr lang="en-IE" sz="3200" dirty="0">
                <a:latin typeface="Verdana" panose="020B0604030504040204" pitchFamily="34" charset="0"/>
                <a:ea typeface="Verdana" panose="020B0604030504040204" pitchFamily="34" charset="0"/>
                <a:cs typeface="Verdana" panose="020B0604030504040204" pitchFamily="34" charset="0"/>
              </a:rPr>
              <a:t>E</a:t>
            </a:r>
            <a:r>
              <a:rPr lang="en-IE" sz="3200" dirty="0" smtClean="0">
                <a:latin typeface="Verdana" panose="020B0604030504040204" pitchFamily="34" charset="0"/>
                <a:ea typeface="Verdana" panose="020B0604030504040204" pitchFamily="34" charset="0"/>
                <a:cs typeface="Verdana" panose="020B0604030504040204" pitchFamily="34" charset="0"/>
              </a:rPr>
              <a:t>lse Helps? (4)</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stretch>
            <a:fillRect/>
          </a:stretch>
        </p:blipFill>
        <p:spPr>
          <a:xfrm>
            <a:off x="1289574" y="1664757"/>
            <a:ext cx="9321800" cy="5049308"/>
          </a:xfrm>
          <a:prstGeom prst="rect">
            <a:avLst/>
          </a:prstGeom>
        </p:spPr>
      </p:pic>
    </p:spTree>
    <p:extLst>
      <p:ext uri="{BB962C8B-B14F-4D97-AF65-F5344CB8AC3E}">
        <p14:creationId xmlns:p14="http://schemas.microsoft.com/office/powerpoint/2010/main" val="2851999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Other Tasks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The meetings with Sylvia Mooney continue throughout the year.</a:t>
            </a:r>
          </a:p>
          <a:p>
            <a:r>
              <a:rPr lang="en-IE" dirty="0" smtClean="0">
                <a:latin typeface="Verdana" panose="020B0604030504040204" pitchFamily="34" charset="0"/>
                <a:ea typeface="Verdana" panose="020B0604030504040204" pitchFamily="34" charset="0"/>
                <a:cs typeface="Verdana" panose="020B0604030504040204" pitchFamily="34" charset="0"/>
              </a:rPr>
              <a:t>At least one long discussion per month. (Updating student details, ticking off those withdrawing…)</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Reactive situations: students have immediate problems through the year, which I may need to attend to. (Infrequent)</a:t>
            </a:r>
          </a:p>
          <a:p>
            <a:r>
              <a:rPr lang="en-IE" dirty="0" smtClean="0">
                <a:latin typeface="Verdana" panose="020B0604030504040204" pitchFamily="34" charset="0"/>
                <a:ea typeface="Verdana" panose="020B0604030504040204" pitchFamily="34" charset="0"/>
                <a:cs typeface="Verdana" panose="020B0604030504040204" pitchFamily="34" charset="0"/>
              </a:rPr>
              <a:t>Forms to be signed / letters written. (Occasionally)</a:t>
            </a:r>
          </a:p>
          <a:p>
            <a:r>
              <a:rPr lang="en-IE" dirty="0" smtClean="0">
                <a:latin typeface="Verdana" panose="020B0604030504040204" pitchFamily="34" charset="0"/>
                <a:ea typeface="Verdana" panose="020B0604030504040204" pitchFamily="34" charset="0"/>
                <a:cs typeface="Verdana" panose="020B0604030504040204" pitchFamily="34" charset="0"/>
              </a:rPr>
              <a:t>Lots of emails….</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2299792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latin typeface="Verdana" panose="020B0604030504040204" pitchFamily="34" charset="0"/>
                <a:ea typeface="Verdana" panose="020B0604030504040204" pitchFamily="34" charset="0"/>
                <a:cs typeface="Verdana" panose="020B0604030504040204" pitchFamily="34" charset="0"/>
              </a:rPr>
              <a:t>Your View</a:t>
            </a:r>
            <a:endParaRPr lang="en-IE" sz="44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a:xfrm>
            <a:off x="667512" y="4206876"/>
            <a:ext cx="10028197" cy="1645920"/>
          </a:xfrm>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 </a:t>
            </a:r>
            <a:r>
              <a:rPr lang="en-IE" dirty="0">
                <a:latin typeface="Verdana" panose="020B0604030504040204" pitchFamily="34" charset="0"/>
                <a:ea typeface="Verdana" panose="020B0604030504040204" pitchFamily="34" charset="0"/>
                <a:cs typeface="Verdana" panose="020B0604030504040204" pitchFamily="34" charset="0"/>
              </a:rPr>
              <a:t>d</a:t>
            </a:r>
            <a:r>
              <a:rPr lang="en-IE" dirty="0" smtClean="0">
                <a:latin typeface="Verdana" panose="020B0604030504040204" pitchFamily="34" charset="0"/>
                <a:ea typeface="Verdana" panose="020B0604030504040204" pitchFamily="34" charset="0"/>
                <a:cs typeface="Verdana" panose="020B0604030504040204" pitchFamily="34" charset="0"/>
              </a:rPr>
              <a:t>o You Need to do?</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1484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Lecturers and Registered Students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lnSpcReduction="10000"/>
          </a:bodyPr>
          <a:lstStyle/>
          <a:p>
            <a:r>
              <a:rPr lang="en-IE" sz="2800" dirty="0" smtClean="0">
                <a:latin typeface="Verdana" panose="020B0604030504040204" pitchFamily="34" charset="0"/>
                <a:ea typeface="Verdana" panose="020B0604030504040204" pitchFamily="34" charset="0"/>
                <a:cs typeface="Verdana" panose="020B0604030504040204" pitchFamily="34" charset="0"/>
              </a:rPr>
              <a:t>Be aware.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If you are made aware of a disabilities-related problem by a student, send them MY way!</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Watch out for manifestations of their disability.</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Care for them – if you can. (Through your own work as an assessor and content presenter.)</a:t>
            </a:r>
          </a:p>
          <a:p>
            <a:endParaRPr lang="en-IE" dirty="0"/>
          </a:p>
          <a:p>
            <a:endParaRPr lang="en-IE" dirty="0"/>
          </a:p>
        </p:txBody>
      </p:sp>
    </p:spTree>
    <p:extLst>
      <p:ext uri="{BB962C8B-B14F-4D97-AF65-F5344CB8AC3E}">
        <p14:creationId xmlns:p14="http://schemas.microsoft.com/office/powerpoint/2010/main" val="1977749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966" y="2573867"/>
            <a:ext cx="10782300" cy="3352800"/>
          </a:xfrm>
        </p:spPr>
        <p:txBody>
          <a:bodyPr>
            <a:normAutofit/>
          </a:bodyPr>
          <a:lstStyle/>
          <a:p>
            <a:r>
              <a:rPr lang="en-IE" sz="4400" dirty="0" smtClean="0">
                <a:latin typeface="Verdana" panose="020B0604030504040204" pitchFamily="34" charset="0"/>
                <a:ea typeface="Verdana" panose="020B0604030504040204" pitchFamily="34" charset="0"/>
                <a:cs typeface="Verdana" panose="020B0604030504040204" pitchFamily="34" charset="0"/>
              </a:rPr>
              <a:t>The End</a:t>
            </a:r>
            <a:endParaRPr lang="en-IE" sz="44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a:xfrm>
            <a:off x="611966" y="2020147"/>
            <a:ext cx="10028197" cy="1645920"/>
          </a:xfrm>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Supporting students with disability is my responsibility, but you can help me to look after them. (Let’s communicate! …I promise to!)</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095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DIT’s Online Help for Students with Disability</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All students of DIT can find their way to the Disability Support Service website, which links to further support descriptions on other pages.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The support service page itself is linked from the Health and Wellbeing list on the ‘Information for Current Students’ page.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127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066" y="118534"/>
            <a:ext cx="11910138" cy="6451324"/>
          </a:xfrm>
          <a:prstGeom prst="rect">
            <a:avLst/>
          </a:prstGeom>
        </p:spPr>
      </p:pic>
    </p:spTree>
    <p:extLst>
      <p:ext uri="{BB962C8B-B14F-4D97-AF65-F5344CB8AC3E}">
        <p14:creationId xmlns:p14="http://schemas.microsoft.com/office/powerpoint/2010/main" val="87278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096" y="124691"/>
            <a:ext cx="11910646" cy="6451600"/>
          </a:xfrm>
          <a:prstGeom prst="rect">
            <a:avLst/>
          </a:prstGeom>
        </p:spPr>
      </p:pic>
    </p:spTree>
    <p:extLst>
      <p:ext uri="{BB962C8B-B14F-4D97-AF65-F5344CB8AC3E}">
        <p14:creationId xmlns:p14="http://schemas.microsoft.com/office/powerpoint/2010/main" val="86748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6656" y="3114444"/>
            <a:ext cx="10902973" cy="2663421"/>
          </a:xfrm>
          <a:prstGeom prst="rect">
            <a:avLst/>
          </a:prstGeom>
          <a:solidFill>
            <a:srgbClr val="FFFF99"/>
          </a:solidFill>
          <a:ln>
            <a:solidFill>
              <a:srgbClr val="FFFF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People in Support</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0" indent="0" algn="ctr">
              <a:buNone/>
            </a:pPr>
            <a:r>
              <a:rPr lang="en-IE" sz="2200" dirty="0" smtClean="0">
                <a:latin typeface="Verdana" panose="020B0604030504040204" pitchFamily="34" charset="0"/>
                <a:ea typeface="Verdana" panose="020B0604030504040204" pitchFamily="34" charset="0"/>
                <a:cs typeface="Verdana" panose="020B0604030504040204" pitchFamily="34" charset="0"/>
              </a:rPr>
              <a:t>Deirdre Staunton, </a:t>
            </a:r>
            <a:r>
              <a:rPr lang="en-IE" sz="2200" dirty="0">
                <a:latin typeface="Verdana" panose="020B0604030504040204" pitchFamily="34" charset="0"/>
                <a:ea typeface="Verdana" panose="020B0604030504040204" pitchFamily="34" charset="0"/>
                <a:cs typeface="Verdana" panose="020B0604030504040204" pitchFamily="34" charset="0"/>
              </a:rPr>
              <a:t>Head of Disability Support Service</a:t>
            </a:r>
          </a:p>
          <a:p>
            <a:pPr algn="ctr"/>
            <a:endParaRPr lang="en-IE" sz="22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IE" sz="2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IE" sz="2200" dirty="0" smtClean="0">
                <a:latin typeface="Verdana" panose="020B0604030504040204" pitchFamily="34" charset="0"/>
                <a:ea typeface="Verdana" panose="020B0604030504040204" pitchFamily="34" charset="0"/>
                <a:cs typeface="Verdana" panose="020B0604030504040204" pitchFamily="34" charset="0"/>
              </a:rPr>
              <a:t>Sylvia Mooney, </a:t>
            </a:r>
            <a:r>
              <a:rPr lang="en-IE" sz="2200" dirty="0">
                <a:latin typeface="Verdana" panose="020B0604030504040204" pitchFamily="34" charset="0"/>
                <a:ea typeface="Verdana" panose="020B0604030504040204" pitchFamily="34" charset="0"/>
                <a:cs typeface="Verdana" panose="020B0604030504040204" pitchFamily="34" charset="0"/>
              </a:rPr>
              <a:t>Learning Support </a:t>
            </a:r>
            <a:r>
              <a:rPr lang="en-IE" sz="2200" dirty="0" smtClean="0">
                <a:latin typeface="Verdana" panose="020B0604030504040204" pitchFamily="34" charset="0"/>
                <a:ea typeface="Verdana" panose="020B0604030504040204" pitchFamily="34" charset="0"/>
                <a:cs typeface="Verdana" panose="020B0604030504040204" pitchFamily="34" charset="0"/>
              </a:rPr>
              <a:t>Officer </a:t>
            </a:r>
            <a:r>
              <a:rPr lang="en-IE" sz="1600" dirty="0" smtClean="0">
                <a:latin typeface="Verdana" panose="020B0604030504040204" pitchFamily="34" charset="0"/>
                <a:ea typeface="Verdana" panose="020B0604030504040204" pitchFamily="34" charset="0"/>
                <a:cs typeface="Verdana" panose="020B0604030504040204" pitchFamily="34" charset="0"/>
              </a:rPr>
              <a:t>(There are 5 others in other sites)</a:t>
            </a:r>
            <a:endParaRPr lang="en-IE"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IE" sz="22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IE" sz="22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IE" sz="2200" dirty="0" smtClean="0">
                <a:latin typeface="Verdana" panose="020B0604030504040204" pitchFamily="34" charset="0"/>
                <a:ea typeface="Verdana" panose="020B0604030504040204" pitchFamily="34" charset="0"/>
                <a:cs typeface="Verdana" panose="020B0604030504040204" pitchFamily="34" charset="0"/>
              </a:rPr>
              <a:t>Art Sloan, Disability Liaison Officer (School of Computing)</a:t>
            </a:r>
            <a:r>
              <a:rPr lang="en-IE" sz="1600" dirty="0">
                <a:latin typeface="Verdana" panose="020B0604030504040204" pitchFamily="34" charset="0"/>
                <a:ea typeface="Verdana" panose="020B0604030504040204" pitchFamily="34" charset="0"/>
                <a:cs typeface="Verdana" panose="020B0604030504040204" pitchFamily="34" charset="0"/>
              </a:rPr>
              <a:t> </a:t>
            </a:r>
            <a:endParaRPr lang="en-IE" sz="16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IE" sz="1600" dirty="0" smtClean="0">
                <a:latin typeface="Verdana" panose="020B0604030504040204" pitchFamily="34" charset="0"/>
                <a:ea typeface="Verdana" panose="020B0604030504040204" pitchFamily="34" charset="0"/>
                <a:cs typeface="Verdana" panose="020B0604030504040204" pitchFamily="34" charset="0"/>
              </a:rPr>
              <a:t>(</a:t>
            </a:r>
            <a:r>
              <a:rPr lang="en-IE" sz="1600" dirty="0">
                <a:latin typeface="Verdana" panose="020B0604030504040204" pitchFamily="34" charset="0"/>
                <a:ea typeface="Verdana" panose="020B0604030504040204" pitchFamily="34" charset="0"/>
                <a:cs typeface="Verdana" panose="020B0604030504040204" pitchFamily="34" charset="0"/>
              </a:rPr>
              <a:t>There are </a:t>
            </a:r>
            <a:r>
              <a:rPr lang="en-IE" sz="1600" dirty="0" smtClean="0">
                <a:latin typeface="Verdana" panose="020B0604030504040204" pitchFamily="34" charset="0"/>
                <a:ea typeface="Verdana" panose="020B0604030504040204" pitchFamily="34" charset="0"/>
                <a:cs typeface="Verdana" panose="020B0604030504040204" pitchFamily="34" charset="0"/>
              </a:rPr>
              <a:t>no </a:t>
            </a:r>
            <a:r>
              <a:rPr lang="en-IE" sz="1600" dirty="0">
                <a:latin typeface="Verdana" panose="020B0604030504040204" pitchFamily="34" charset="0"/>
                <a:ea typeface="Verdana" panose="020B0604030504040204" pitchFamily="34" charset="0"/>
                <a:cs typeface="Verdana" panose="020B0604030504040204" pitchFamily="34" charset="0"/>
              </a:rPr>
              <a:t>others in other </a:t>
            </a:r>
            <a:r>
              <a:rPr lang="en-IE" sz="1600" dirty="0" smtClean="0">
                <a:latin typeface="Verdana" panose="020B0604030504040204" pitchFamily="34" charset="0"/>
                <a:ea typeface="Verdana" panose="020B0604030504040204" pitchFamily="34" charset="0"/>
                <a:cs typeface="Verdana" panose="020B0604030504040204" pitchFamily="34" charset="0"/>
              </a:rPr>
              <a:t>Schools)</a:t>
            </a:r>
            <a:endParaRPr lang="en-IE"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IE" sz="2200" b="1" dirty="0"/>
          </a:p>
        </p:txBody>
      </p:sp>
      <p:cxnSp>
        <p:nvCxnSpPr>
          <p:cNvPr id="5" name="Straight Arrow Connector 4"/>
          <p:cNvCxnSpPr/>
          <p:nvPr/>
        </p:nvCxnSpPr>
        <p:spPr>
          <a:xfrm flipH="1">
            <a:off x="5911273" y="2401455"/>
            <a:ext cx="9236" cy="1043709"/>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920509" y="3688888"/>
            <a:ext cx="9236" cy="1030894"/>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11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Induction Day</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76656" y="2011680"/>
            <a:ext cx="10753725" cy="4206240"/>
          </a:xfrm>
        </p:spPr>
        <p:txBody>
          <a:bodyPr>
            <a:normAutofit fontScale="92500" lnSpcReduction="10000"/>
          </a:bodyPr>
          <a:lstStyle/>
          <a:p>
            <a:r>
              <a:rPr lang="en-IE" dirty="0" smtClean="0">
                <a:latin typeface="Verdana" panose="020B0604030504040204" pitchFamily="34" charset="0"/>
                <a:ea typeface="Verdana" panose="020B0604030504040204" pitchFamily="34" charset="0"/>
                <a:cs typeface="Verdana" panose="020B0604030504040204" pitchFamily="34" charset="0"/>
              </a:rPr>
              <a:t>During Induction Day, at some stage, I (Art) will introduce myself as the School of Computing’s Disability Liaison Officer and offer to be contacted to answer questions and guide those new students who consider themselves to have a disability.</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Guidance involves introducing them to Sylvia Mooney, Kevin Street’s Learning Support Officer.</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Sylvia will set a time to discuss and assess each student’s needs.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Students have to </a:t>
            </a:r>
            <a:r>
              <a:rPr lang="en-I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present themselves</a:t>
            </a:r>
            <a:r>
              <a:rPr lang="en-IE" dirty="0" smtClean="0">
                <a:latin typeface="Verdana" panose="020B0604030504040204" pitchFamily="34" charset="0"/>
                <a:ea typeface="Verdana" panose="020B0604030504040204" pitchFamily="34" charset="0"/>
                <a:cs typeface="Verdana" panose="020B0604030504040204" pitchFamily="34" charset="0"/>
              </a:rPr>
              <a:t> for this process, </a:t>
            </a:r>
            <a:r>
              <a:rPr lang="en-IE" sz="2200" dirty="0" smtClean="0">
                <a:latin typeface="Verdana" panose="020B0604030504040204" pitchFamily="34" charset="0"/>
                <a:ea typeface="Verdana" panose="020B0604030504040204" pitchFamily="34" charset="0"/>
                <a:cs typeface="Verdana" panose="020B0604030504040204" pitchFamily="34" charset="0"/>
              </a:rPr>
              <a:t>and ask, sometimes, for specific services</a:t>
            </a:r>
            <a:r>
              <a:rPr lang="en-IE" dirty="0" smtClean="0">
                <a:latin typeface="Verdana" panose="020B0604030504040204" pitchFamily="34" charset="0"/>
                <a:ea typeface="Verdana" panose="020B0604030504040204" pitchFamily="34" charset="0"/>
                <a:cs typeface="Verdana" panose="020B0604030504040204" pitchFamily="34" charset="0"/>
              </a:rPr>
              <a:t>.</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4226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400" dirty="0" smtClean="0">
                <a:latin typeface="Verdana" panose="020B0604030504040204" pitchFamily="34" charset="0"/>
                <a:ea typeface="Verdana" panose="020B0604030504040204" pitchFamily="34" charset="0"/>
                <a:cs typeface="Verdana" panose="020B0604030504040204" pitchFamily="34" charset="0"/>
              </a:rPr>
              <a:t>How Many Do We Have?</a:t>
            </a:r>
            <a:endParaRPr lang="en-IE" sz="44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In the School of Computing? </a:t>
            </a:r>
          </a:p>
          <a:p>
            <a:r>
              <a:rPr lang="en-IE" dirty="0" smtClean="0">
                <a:latin typeface="Verdana" panose="020B0604030504040204" pitchFamily="34" charset="0"/>
                <a:ea typeface="Verdana" panose="020B0604030504040204" pitchFamily="34" charset="0"/>
                <a:cs typeface="Verdana" panose="020B0604030504040204" pitchFamily="34" charset="0"/>
              </a:rPr>
              <a:t>On our Courses?</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0618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sp>
        <p:nvSpPr>
          <p:cNvPr id="4" name="Rectangle 3"/>
          <p:cNvSpPr/>
          <p:nvPr/>
        </p:nvSpPr>
        <p:spPr>
          <a:xfrm>
            <a:off x="1737360" y="2660073"/>
            <a:ext cx="6051665" cy="23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Student’s Registered for Learning Supports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IE" dirty="0" smtClean="0"/>
              <a:t>	</a:t>
            </a:r>
            <a:r>
              <a:rPr lang="en-IE" dirty="0" smtClean="0">
                <a:latin typeface="Verdana" panose="020B0604030504040204" pitchFamily="34" charset="0"/>
                <a:ea typeface="Verdana" panose="020B0604030504040204" pitchFamily="34" charset="0"/>
                <a:cs typeface="Verdana" panose="020B0604030504040204" pitchFamily="34" charset="0"/>
              </a:rPr>
              <a:t>Total in the School of </a:t>
            </a:r>
            <a:r>
              <a:rPr lang="en-IE" dirty="0" smtClean="0">
                <a:latin typeface="Verdana" panose="020B0604030504040204" pitchFamily="34" charset="0"/>
                <a:ea typeface="Verdana" panose="020B0604030504040204" pitchFamily="34" charset="0"/>
                <a:cs typeface="Verdana" panose="020B0604030504040204" pitchFamily="34" charset="0"/>
              </a:rPr>
              <a:t>Co</a:t>
            </a:r>
            <a:r>
              <a:rPr lang="en-IE" dirty="0" smtClean="0">
                <a:latin typeface="Verdana" panose="020B0604030504040204" pitchFamily="34" charset="0"/>
                <a:ea typeface="Verdana" panose="020B0604030504040204" pitchFamily="34" charset="0"/>
                <a:cs typeface="Verdana" panose="020B0604030504040204" pitchFamily="34" charset="0"/>
              </a:rPr>
              <a:t>mputing:	</a:t>
            </a:r>
            <a:r>
              <a:rPr lang="en-I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53</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                                           DT211C:   </a:t>
            </a:r>
            <a:r>
              <a:rPr lang="en-I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a:t>
            </a: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                                              DT228:</a:t>
            </a:r>
            <a:r>
              <a:rPr lang="en-IE" dirty="0">
                <a:latin typeface="Verdana" panose="020B0604030504040204" pitchFamily="34" charset="0"/>
                <a:ea typeface="Verdana" panose="020B0604030504040204" pitchFamily="34" charset="0"/>
                <a:cs typeface="Verdana" panose="020B0604030504040204" pitchFamily="34" charset="0"/>
              </a:rPr>
              <a:t>	</a:t>
            </a:r>
            <a:r>
              <a:rPr lang="en-I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30</a:t>
            </a:r>
            <a:endParaRPr lang="en-IE"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 </a:t>
            </a:r>
            <a:r>
              <a:rPr lang="en-IE" dirty="0" smtClean="0">
                <a:latin typeface="Verdana" panose="020B0604030504040204" pitchFamily="34" charset="0"/>
                <a:ea typeface="Verdana" panose="020B0604030504040204" pitchFamily="34" charset="0"/>
                <a:cs typeface="Verdana" panose="020B0604030504040204" pitchFamily="34" charset="0"/>
              </a:rPr>
              <a:t>                                            DT282:</a:t>
            </a:r>
            <a:r>
              <a:rPr lang="en-IE" dirty="0">
                <a:latin typeface="Verdana" panose="020B0604030504040204" pitchFamily="34" charset="0"/>
                <a:ea typeface="Verdana" panose="020B0604030504040204" pitchFamily="34" charset="0"/>
                <a:cs typeface="Verdana" panose="020B0604030504040204" pitchFamily="34" charset="0"/>
              </a:rPr>
              <a:t>	</a:t>
            </a:r>
            <a:r>
              <a:rPr lang="en-IE" dirty="0" smtClean="0">
                <a:latin typeface="Verdana" panose="020B0604030504040204" pitchFamily="34" charset="0"/>
                <a:ea typeface="Verdana" panose="020B0604030504040204" pitchFamily="34" charset="0"/>
                <a:cs typeface="Verdana" panose="020B0604030504040204" pitchFamily="34" charset="0"/>
              </a:rPr>
              <a:t>  </a:t>
            </a:r>
            <a:r>
              <a:rPr lang="en-I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a:t>
            </a:r>
            <a:endParaRPr lang="en-IE"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IE" dirty="0" smtClean="0"/>
              <a:t>	</a:t>
            </a:r>
            <a:endParaRPr lang="en-IE" b="1" dirty="0" smtClean="0">
              <a:solidFill>
                <a:srgbClr val="002060"/>
              </a:solidFill>
            </a:endParaRPr>
          </a:p>
        </p:txBody>
      </p:sp>
    </p:spTree>
    <p:extLst>
      <p:ext uri="{BB962C8B-B14F-4D97-AF65-F5344CB8AC3E}">
        <p14:creationId xmlns:p14="http://schemas.microsoft.com/office/powerpoint/2010/main" val="1275572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432</TotalTime>
  <Words>778</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 Light</vt:lpstr>
      <vt:lpstr>Courier New</vt:lpstr>
      <vt:lpstr>Verdana</vt:lpstr>
      <vt:lpstr>Metropolitan</vt:lpstr>
      <vt:lpstr>Students with Disabilities and the School of Computing: Raising Awareness</vt:lpstr>
      <vt:lpstr>Students with Disabilities –  Finding Their Way</vt:lpstr>
      <vt:lpstr>DIT’s Online Help for Students with Disability</vt:lpstr>
      <vt:lpstr>PowerPoint Presentation</vt:lpstr>
      <vt:lpstr>PowerPoint Presentation</vt:lpstr>
      <vt:lpstr>People in Support</vt:lpstr>
      <vt:lpstr>Induction Day</vt:lpstr>
      <vt:lpstr>How Many Do We Have?</vt:lpstr>
      <vt:lpstr>Student’s Registered for Learning Supports</vt:lpstr>
      <vt:lpstr>The Main Conditions / Diagnoses</vt:lpstr>
      <vt:lpstr>PowerPoint Presentation</vt:lpstr>
      <vt:lpstr>The Numbers by Course</vt:lpstr>
      <vt:lpstr>PowerPoint Presentation</vt:lpstr>
      <vt:lpstr>Looking After Registered Students</vt:lpstr>
      <vt:lpstr>Gathering the Details</vt:lpstr>
      <vt:lpstr>Gathering the Details (2)</vt:lpstr>
      <vt:lpstr>PowerPoint Presentation</vt:lpstr>
      <vt:lpstr>Meeting Students</vt:lpstr>
      <vt:lpstr>Who Else Helps?</vt:lpstr>
      <vt:lpstr>Who Else Helps? (2)</vt:lpstr>
      <vt:lpstr>Who Else Helps? (3)</vt:lpstr>
      <vt:lpstr>Who Else Helps? (4)</vt:lpstr>
      <vt:lpstr>Other Tasks</vt:lpstr>
      <vt:lpstr>Your View</vt:lpstr>
      <vt:lpstr>Lecturers and Registered Students</vt:lpstr>
      <vt:lpstr>The End</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Auditory Processing Disorder (CAPD)</dc:title>
  <dc:creator>Damian Gordon</dc:creator>
  <cp:lastModifiedBy>Art Sloan</cp:lastModifiedBy>
  <cp:revision>39</cp:revision>
  <dcterms:created xsi:type="dcterms:W3CDTF">2017-10-11T11:50:17Z</dcterms:created>
  <dcterms:modified xsi:type="dcterms:W3CDTF">2017-12-13T15:42:08Z</dcterms:modified>
</cp:coreProperties>
</file>