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67" r:id="rId2"/>
    <p:sldId id="257" r:id="rId3"/>
    <p:sldId id="264" r:id="rId4"/>
    <p:sldId id="265" r:id="rId5"/>
    <p:sldId id="381" r:id="rId6"/>
    <p:sldId id="268" r:id="rId7"/>
    <p:sldId id="269" r:id="rId8"/>
    <p:sldId id="271" r:id="rId9"/>
    <p:sldId id="270" r:id="rId10"/>
    <p:sldId id="281" r:id="rId11"/>
    <p:sldId id="339" r:id="rId12"/>
    <p:sldId id="280" r:id="rId13"/>
    <p:sldId id="328" r:id="rId14"/>
    <p:sldId id="329" r:id="rId15"/>
    <p:sldId id="330" r:id="rId16"/>
    <p:sldId id="340" r:id="rId17"/>
    <p:sldId id="341" r:id="rId18"/>
    <p:sldId id="343" r:id="rId19"/>
    <p:sldId id="345" r:id="rId20"/>
    <p:sldId id="347" r:id="rId21"/>
    <p:sldId id="375" r:id="rId22"/>
    <p:sldId id="378" r:id="rId23"/>
    <p:sldId id="3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  <a:srgbClr val="FFFFF0"/>
    <a:srgbClr val="FFFFE7"/>
    <a:srgbClr val="FFF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686AF7B-0A95-42F7-9680-2B09A537FA09}" type="datetimeFigureOut">
              <a:rPr lang="en-IE" smtClean="0"/>
              <a:t>06/01/2018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144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AF7B-0A95-42F7-9680-2B09A537FA09}" type="datetimeFigureOut">
              <a:rPr lang="en-IE" smtClean="0"/>
              <a:t>06/01/2018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09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AF7B-0A95-42F7-9680-2B09A537FA09}" type="datetimeFigureOut">
              <a:rPr lang="en-IE" smtClean="0"/>
              <a:t>06/01/2018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301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AF7B-0A95-42F7-9680-2B09A537FA09}" type="datetimeFigureOut">
              <a:rPr lang="en-IE" smtClean="0"/>
              <a:t>06/01/2018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742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AF7B-0A95-42F7-9680-2B09A537FA09}" type="datetimeFigureOut">
              <a:rPr lang="en-IE" smtClean="0"/>
              <a:t>06/01/2018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260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AF7B-0A95-42F7-9680-2B09A537FA09}" type="datetimeFigureOut">
              <a:rPr lang="en-IE" smtClean="0"/>
              <a:t>06/01/2018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149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AF7B-0A95-42F7-9680-2B09A537FA09}" type="datetimeFigureOut">
              <a:rPr lang="en-IE" smtClean="0"/>
              <a:t>06/01/2018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378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AF7B-0A95-42F7-9680-2B09A537FA09}" type="datetimeFigureOut">
              <a:rPr lang="en-IE" smtClean="0"/>
              <a:t>06/01/2018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11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AF7B-0A95-42F7-9680-2B09A537FA09}" type="datetimeFigureOut">
              <a:rPr lang="en-IE" smtClean="0"/>
              <a:t>06/01/2018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747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AF7B-0A95-42F7-9680-2B09A537FA09}" type="datetimeFigureOut">
              <a:rPr lang="en-IE" smtClean="0"/>
              <a:t>06/01/2018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876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686AF7B-0A95-42F7-9680-2B09A537FA09}" type="datetimeFigureOut">
              <a:rPr lang="en-IE" smtClean="0"/>
              <a:t>06/01/2018</a:t>
            </a:fld>
            <a:endParaRPr lang="en-I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3616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686AF7B-0A95-42F7-9680-2B09A537FA09}" type="datetimeFigureOut">
              <a:rPr lang="en-IE" smtClean="0"/>
              <a:t>06/01/2018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412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dyslexic.org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hyperlink" Target="https://www.dyslexiefont.com/en/typefac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yslexia.ie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6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Dyslexia</a:t>
            </a:r>
            <a:endParaRPr lang="en-IE" sz="6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Dyslexia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Dyslexia Association of Ireland (DAI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recommends the use of san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serif 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fonts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such as Arial, Comic Sans, Verdana or 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Sassoon.</a:t>
            </a:r>
          </a:p>
          <a:p>
            <a:endParaRPr lang="en-I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Arial</a:t>
            </a:r>
          </a:p>
          <a:p>
            <a:r>
              <a:rPr lang="en-IE" dirty="0" smtClean="0"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Comic Sans</a:t>
            </a: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Verdana</a:t>
            </a:r>
          </a:p>
          <a:p>
            <a:r>
              <a:rPr lang="en-IE" sz="4000" dirty="0" smtClean="0">
                <a:latin typeface="Sakkal Majalla" panose="02000000000000000000" pitchFamily="2" charset="-78"/>
                <a:ea typeface="Verdana" panose="020B0604030504040204" pitchFamily="34" charset="0"/>
                <a:cs typeface="Sakkal Majalla" panose="02000000000000000000" pitchFamily="2" charset="-78"/>
              </a:rPr>
              <a:t>Sassoon</a:t>
            </a:r>
            <a:endParaRPr lang="en-IE" dirty="0" smtClean="0">
              <a:latin typeface="Sakkal Majalla" panose="02000000000000000000" pitchFamily="2" charset="-78"/>
              <a:ea typeface="Verdana" panose="020B060403050404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48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75031" y="2910625"/>
            <a:ext cx="6220496" cy="286724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Dyslexia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Dyslexia Association of Ireland (DAI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recommends the use of san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serif 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fonts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such as Arial, Comic Sans, Verdana or 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Sassoon.</a:t>
            </a:r>
          </a:p>
          <a:p>
            <a:endParaRPr lang="en-I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Arial</a:t>
            </a:r>
          </a:p>
          <a:p>
            <a:r>
              <a:rPr lang="en-IE" dirty="0" smtClean="0"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Comic Sans</a:t>
            </a: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Verdana</a:t>
            </a:r>
          </a:p>
          <a:p>
            <a:r>
              <a:rPr lang="en-IE" sz="4000" dirty="0" smtClean="0">
                <a:latin typeface="Sakkal Majalla" panose="02000000000000000000" pitchFamily="2" charset="-78"/>
                <a:ea typeface="Verdana" panose="020B0604030504040204" pitchFamily="34" charset="0"/>
                <a:cs typeface="Sakkal Majalla" panose="02000000000000000000" pitchFamily="2" charset="-78"/>
              </a:rPr>
              <a:t>Sassoon</a:t>
            </a:r>
            <a:endParaRPr lang="en-IE" dirty="0" smtClean="0">
              <a:latin typeface="Sakkal Majalla" panose="02000000000000000000" pitchFamily="2" charset="-78"/>
              <a:ea typeface="Verdana" panose="020B060403050404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664" y="3054937"/>
            <a:ext cx="5157229" cy="257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Dyslexia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Rello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</a:t>
            </a:r>
            <a:r>
              <a:rPr lang="en-I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Baeza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-Yates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(2013) “Good Fonts for Dyslexia”, In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IE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Proceedings of the 15th International ACM SIGACCESS Conference on Computers and Accessibility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(p. 14). ACM.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10" y="3122455"/>
            <a:ext cx="8195860" cy="327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69" y="764373"/>
            <a:ext cx="10694831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the Student to Prepare for Class by: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Giving them your notes a few days before class.</a:t>
            </a:r>
          </a:p>
          <a:p>
            <a:pPr marL="0" indent="0">
              <a:buNone/>
            </a:pP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Giving them labs a few days before the lab (if possible).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Explaining the key words first before they are used when discussing that topic in class.</a:t>
            </a:r>
          </a:p>
          <a:p>
            <a:endParaRPr lang="en-I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3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the Student in the Class by: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659988"/>
            <a:ext cx="10753725" cy="4825218"/>
          </a:xfrm>
        </p:spPr>
        <p:txBody>
          <a:bodyPr>
            <a:normAutofit/>
          </a:bodyPr>
          <a:lstStyle/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images and diagrams where possible (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learners devise their own pictures and 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diagrams).</a:t>
            </a:r>
            <a:endParaRPr lang="en-IE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Breaking a longer sentence into a few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shorter ones 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(sometimes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 are so focused on understanding each 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word,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can miss the meaning of the sentence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endParaRPr lang="en-IE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Providing model answers where possible. 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Providing sentence starters to show how to begin a written response.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5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the Student in Tests and Assignments by: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Arranging tests and assignments to work from easiest to hardest problems.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penalizing them for spelling errors.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Breaking down tests and assignments into small parts (using new paragraphs and bullet points to break things up).</a:t>
            </a:r>
          </a:p>
          <a:p>
            <a:pPr marL="0" indent="0">
              <a:buNone/>
            </a:pPr>
            <a:endParaRPr lang="en-I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Providing them with extended time for testing.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17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26" y="1679618"/>
            <a:ext cx="2757475" cy="3034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Dyslexia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00147" y="4456090"/>
            <a:ext cx="4663440" cy="1309372"/>
          </a:xfrm>
        </p:spPr>
        <p:txBody>
          <a:bodyPr>
            <a:normAutofit/>
          </a:bodyPr>
          <a:lstStyle/>
          <a:p>
            <a:r>
              <a:rPr lang="en-IE" sz="2800" b="1" dirty="0" smtClean="0"/>
              <a:t>Open Dyslexic Font:</a:t>
            </a:r>
          </a:p>
          <a:p>
            <a:r>
              <a:rPr lang="en-IE" dirty="0">
                <a:hlinkClick r:id="rId3"/>
              </a:rPr>
              <a:t>https://</a:t>
            </a:r>
            <a:r>
              <a:rPr lang="en-IE" dirty="0" smtClean="0">
                <a:hlinkClick r:id="rId3"/>
              </a:rPr>
              <a:t>opendyslexic.org</a:t>
            </a:r>
            <a:endParaRPr lang="en-IE" dirty="0" smtClean="0"/>
          </a:p>
          <a:p>
            <a:endParaRPr lang="en-IE" dirty="0"/>
          </a:p>
        </p:txBody>
      </p:sp>
      <p:sp>
        <p:nvSpPr>
          <p:cNvPr id="11" name="Content Placeholder 4"/>
          <p:cNvSpPr>
            <a:spLocks noGrp="1"/>
          </p:cNvSpPr>
          <p:nvPr>
            <p:ph sz="half" idx="1"/>
          </p:nvPr>
        </p:nvSpPr>
        <p:spPr>
          <a:xfrm>
            <a:off x="5800305" y="4456090"/>
            <a:ext cx="4663440" cy="1309372"/>
          </a:xfrm>
        </p:spPr>
        <p:txBody>
          <a:bodyPr>
            <a:normAutofit/>
          </a:bodyPr>
          <a:lstStyle/>
          <a:p>
            <a:r>
              <a:rPr lang="en-IE" sz="2800" b="1" dirty="0" err="1"/>
              <a:t>Dyslexie</a:t>
            </a:r>
            <a:r>
              <a:rPr lang="en-IE" sz="2800" b="1" dirty="0"/>
              <a:t> Font:</a:t>
            </a:r>
            <a:endParaRPr lang="en-IE" sz="2800" b="1" dirty="0" smtClean="0"/>
          </a:p>
          <a:p>
            <a:r>
              <a:rPr lang="en-IE" dirty="0">
                <a:hlinkClick r:id="rId4"/>
              </a:rPr>
              <a:t>https://www.dyslexiefont.com/en/typeface</a:t>
            </a:r>
            <a:r>
              <a:rPr lang="en-IE" dirty="0" smtClean="0">
                <a:hlinkClick r:id="rId4"/>
              </a:rPr>
              <a:t>/</a:t>
            </a:r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891" y="1679619"/>
            <a:ext cx="2740303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3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6657" y="2011680"/>
            <a:ext cx="4725338" cy="3766185"/>
          </a:xfrm>
        </p:spPr>
        <p:txBody>
          <a:bodyPr/>
          <a:lstStyle/>
          <a:p>
            <a:r>
              <a:rPr lang="en-IE" dirty="0" smtClean="0"/>
              <a:t>Save my slides as file type “Outline/RTF” under “Other Formats”: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An aside…</a:t>
            </a:r>
            <a:endParaRPr lang="en-IE" dirty="0"/>
          </a:p>
        </p:txBody>
      </p:sp>
      <p:pic>
        <p:nvPicPr>
          <p:cNvPr id="4" name="Picture 3" descr="save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4" y="3669878"/>
            <a:ext cx="4742775" cy="2810242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6724357" y="2011680"/>
            <a:ext cx="470602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mtClean="0"/>
              <a:t>And you’ll find a Word document that you can manipulate:</a:t>
            </a:r>
            <a:endParaRPr lang="en-IE" dirty="0"/>
          </a:p>
        </p:txBody>
      </p:sp>
      <p:pic>
        <p:nvPicPr>
          <p:cNvPr id="6" name="Picture 5" descr="savea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6764" y="3669878"/>
            <a:ext cx="4664217" cy="28102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6655" y="3672110"/>
            <a:ext cx="4723344" cy="28080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60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6657" y="1997612"/>
            <a:ext cx="6105934" cy="3766185"/>
          </a:xfrm>
        </p:spPr>
        <p:txBody>
          <a:bodyPr/>
          <a:lstStyle/>
          <a:p>
            <a:r>
              <a:rPr lang="en-IE" dirty="0" smtClean="0"/>
              <a:t>You’ll find the text is too big: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An aside…</a:t>
            </a:r>
          </a:p>
        </p:txBody>
      </p:sp>
      <p:pic>
        <p:nvPicPr>
          <p:cNvPr id="9" name="Picture 8" descr="savea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656" y="3669879"/>
            <a:ext cx="4723343" cy="2810241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6466326" y="2171800"/>
            <a:ext cx="4647409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/>
              <a:t>So you should reduce the text size and </a:t>
            </a:r>
            <a:r>
              <a:rPr lang="en-IE" b="1" dirty="0" smtClean="0"/>
              <a:t>CHANGE THE FONT</a:t>
            </a:r>
            <a:r>
              <a:rPr lang="en-IE" dirty="0" smtClean="0"/>
              <a:t>:</a:t>
            </a:r>
            <a:endParaRPr lang="en-IE" dirty="0"/>
          </a:p>
        </p:txBody>
      </p:sp>
      <p:pic>
        <p:nvPicPr>
          <p:cNvPr id="8" name="Picture 7" descr="saveas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760" y="3669879"/>
            <a:ext cx="4662221" cy="28102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46365" y="3655810"/>
            <a:ext cx="4664616" cy="28080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676655" y="3672110"/>
            <a:ext cx="4723344" cy="28080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229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6657" y="2011680"/>
            <a:ext cx="4243074" cy="3766185"/>
          </a:xfrm>
        </p:spPr>
        <p:txBody>
          <a:bodyPr/>
          <a:lstStyle/>
          <a:p>
            <a:r>
              <a:rPr lang="en-IE" dirty="0" smtClean="0"/>
              <a:t>Add in any diagrams from the PowerPoint (a lot of the images in my slides are just for “setting the mood” so there’s no need to include them):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An aside…</a:t>
            </a:r>
          </a:p>
        </p:txBody>
      </p:sp>
      <p:pic>
        <p:nvPicPr>
          <p:cNvPr id="7" name="Picture 6" descr="saveas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258" y="3669878"/>
            <a:ext cx="4773938" cy="28102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6657" y="3663222"/>
            <a:ext cx="4774469" cy="28168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226491" y="2011680"/>
            <a:ext cx="5364432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mtClean="0"/>
              <a:t>And put the notes in the Cornell Note format (you’ll find a template on the same page as this presentation):</a:t>
            </a:r>
            <a:endParaRPr lang="en-IE" dirty="0"/>
          </a:p>
        </p:txBody>
      </p:sp>
      <p:pic>
        <p:nvPicPr>
          <p:cNvPr id="9" name="Picture 8" descr="saveas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760" y="3669878"/>
            <a:ext cx="4662221" cy="28102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66866" y="3669878"/>
            <a:ext cx="4662739" cy="27818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2186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Dyslexia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www.dyslexia.ie</a:t>
            </a:r>
            <a:endParaRPr lang="en-I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specific learning difficulty which makes it harder for some people to learn, to read, write and spell.</a:t>
            </a:r>
          </a:p>
        </p:txBody>
      </p:sp>
    </p:spTree>
    <p:extLst>
      <p:ext uri="{BB962C8B-B14F-4D97-AF65-F5344CB8AC3E}">
        <p14:creationId xmlns:p14="http://schemas.microsoft.com/office/powerpoint/2010/main" val="127557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3600" dirty="0"/>
              <a:t>DARTs: Directed Activities for Reading Texts, activities involving highlighting, cutting-and-pasting and moving around enlarged </a:t>
            </a:r>
            <a:r>
              <a:rPr lang="en-IE" sz="3600" dirty="0" smtClean="0"/>
              <a:t>text.</a:t>
            </a:r>
          </a:p>
          <a:p>
            <a:endParaRPr lang="en-IE" sz="3600" dirty="0"/>
          </a:p>
          <a:p>
            <a:r>
              <a:rPr lang="en-IE" sz="3600" dirty="0" smtClean="0"/>
              <a:t>So it’s better if your documents are available are DOC or PPT, and not PDF.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An aside…</a:t>
            </a:r>
          </a:p>
        </p:txBody>
      </p:sp>
    </p:spTree>
    <p:extLst>
      <p:ext uri="{BB962C8B-B14F-4D97-AF65-F5344CB8AC3E}">
        <p14:creationId xmlns:p14="http://schemas.microsoft.com/office/powerpoint/2010/main" val="36988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3600" dirty="0" smtClean="0"/>
              <a:t>And it’s best to avoid examples that use single letter pairs, such as:</a:t>
            </a:r>
          </a:p>
          <a:p>
            <a:pPr lvl="1"/>
            <a:r>
              <a:rPr lang="en-IE" sz="3600" dirty="0" err="1" smtClean="0"/>
              <a:t>p,q</a:t>
            </a:r>
            <a:endParaRPr lang="en-IE" sz="3600" dirty="0" smtClean="0"/>
          </a:p>
          <a:p>
            <a:pPr lvl="1"/>
            <a:r>
              <a:rPr lang="en-IE" sz="3600" dirty="0" err="1"/>
              <a:t>p</a:t>
            </a:r>
            <a:r>
              <a:rPr lang="en-IE" sz="3600" dirty="0" err="1" smtClean="0"/>
              <a:t>,d</a:t>
            </a:r>
            <a:endParaRPr lang="en-IE" sz="3600" dirty="0" smtClean="0"/>
          </a:p>
          <a:p>
            <a:pPr lvl="1"/>
            <a:r>
              <a:rPr lang="en-IE" sz="3600" dirty="0" err="1" smtClean="0"/>
              <a:t>b,d</a:t>
            </a:r>
            <a:endParaRPr lang="en-IE" sz="3600" dirty="0" smtClean="0"/>
          </a:p>
          <a:p>
            <a:pPr lvl="1"/>
            <a:r>
              <a:rPr lang="en-IE" sz="3600" dirty="0" err="1"/>
              <a:t>b</a:t>
            </a:r>
            <a:r>
              <a:rPr lang="en-IE" sz="3600" dirty="0" err="1" smtClean="0"/>
              <a:t>,q</a:t>
            </a:r>
            <a:endParaRPr lang="en-IE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An aside…</a:t>
            </a:r>
          </a:p>
        </p:txBody>
      </p:sp>
    </p:spTree>
    <p:extLst>
      <p:ext uri="{BB962C8B-B14F-4D97-AF65-F5344CB8AC3E}">
        <p14:creationId xmlns:p14="http://schemas.microsoft.com/office/powerpoint/2010/main" val="3501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Dyslexia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048" y="1574995"/>
            <a:ext cx="4719125" cy="47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1916682"/>
            <a:ext cx="10782300" cy="3352800"/>
          </a:xfrm>
        </p:spPr>
        <p:txBody>
          <a:bodyPr>
            <a:normAutofit fontScale="90000"/>
          </a:bodyPr>
          <a:lstStyle/>
          <a:p>
            <a:pPr algn="ctr"/>
            <a:r>
              <a:rPr lang="en-IE" sz="6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Thanks !!!</a:t>
            </a:r>
            <a:br>
              <a:rPr lang="en-IE" sz="6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I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IE" sz="4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IE" sz="4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 contact me if you have any comments or suggestions:</a:t>
            </a:r>
            <a:br>
              <a:rPr lang="en-IE" sz="4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IE" sz="4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IE" sz="4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IE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Damian.Gordon@dit.ie</a:t>
            </a:r>
            <a:endParaRPr lang="en-IE" sz="6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31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Dyslexia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it like?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2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Dyslexia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it like?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It’s different for different people.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7741" y="3734873"/>
            <a:ext cx="6993228" cy="279471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8319752" y="3740225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I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92452" y="422011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/>
          <p:cNvSpPr/>
          <p:nvPr/>
        </p:nvSpPr>
        <p:spPr>
          <a:xfrm>
            <a:off x="4479703" y="470873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/>
          <p:cNvSpPr/>
          <p:nvPr/>
        </p:nvSpPr>
        <p:spPr>
          <a:xfrm>
            <a:off x="2998632" y="526116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3781422" y="598159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/>
          <p:cNvSpPr/>
          <p:nvPr/>
        </p:nvSpPr>
        <p:spPr>
          <a:xfrm>
            <a:off x="6156102" y="425627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/>
          <p:cNvSpPr/>
          <p:nvPr/>
        </p:nvSpPr>
        <p:spPr>
          <a:xfrm>
            <a:off x="6591837" y="447443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/>
          <p:cNvSpPr/>
          <p:nvPr/>
        </p:nvSpPr>
        <p:spPr>
          <a:xfrm>
            <a:off x="6308502" y="570943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/>
          <p:cNvSpPr/>
          <p:nvPr/>
        </p:nvSpPr>
        <p:spPr>
          <a:xfrm>
            <a:off x="6744237" y="592759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/>
          <p:cNvSpPr/>
          <p:nvPr/>
        </p:nvSpPr>
        <p:spPr>
          <a:xfrm>
            <a:off x="6308502" y="506549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/>
          <p:cNvSpPr/>
          <p:nvPr/>
        </p:nvSpPr>
        <p:spPr>
          <a:xfrm>
            <a:off x="6744237" y="528365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/>
          <p:cNvSpPr/>
          <p:nvPr/>
        </p:nvSpPr>
        <p:spPr>
          <a:xfrm>
            <a:off x="4788796" y="422836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/>
          <p:cNvSpPr/>
          <p:nvPr/>
        </p:nvSpPr>
        <p:spPr>
          <a:xfrm>
            <a:off x="5224531" y="462683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/>
          <p:cNvSpPr/>
          <p:nvPr/>
        </p:nvSpPr>
        <p:spPr>
          <a:xfrm>
            <a:off x="7944118" y="475640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/>
          <p:cNvSpPr/>
          <p:nvPr/>
        </p:nvSpPr>
        <p:spPr>
          <a:xfrm>
            <a:off x="8379853" y="497456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/>
          <p:cNvSpPr/>
          <p:nvPr/>
        </p:nvSpPr>
        <p:spPr>
          <a:xfrm>
            <a:off x="7866846" y="522003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/>
          <p:cNvSpPr/>
          <p:nvPr/>
        </p:nvSpPr>
        <p:spPr>
          <a:xfrm>
            <a:off x="8135154" y="545108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4209247" y="546721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/>
          <p:cNvSpPr/>
          <p:nvPr/>
        </p:nvSpPr>
        <p:spPr>
          <a:xfrm>
            <a:off x="4648461" y="606960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/>
          <p:cNvSpPr/>
          <p:nvPr/>
        </p:nvSpPr>
        <p:spPr>
          <a:xfrm>
            <a:off x="4941196" y="579744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Oval 24"/>
          <p:cNvSpPr/>
          <p:nvPr/>
        </p:nvSpPr>
        <p:spPr>
          <a:xfrm>
            <a:off x="5376931" y="601560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/>
          <p:cNvSpPr/>
          <p:nvPr/>
        </p:nvSpPr>
        <p:spPr>
          <a:xfrm>
            <a:off x="4119094" y="513237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/>
          <p:cNvSpPr/>
          <p:nvPr/>
        </p:nvSpPr>
        <p:spPr>
          <a:xfrm>
            <a:off x="4554829" y="511871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/>
          <p:cNvSpPr/>
          <p:nvPr/>
        </p:nvSpPr>
        <p:spPr>
          <a:xfrm>
            <a:off x="4915438" y="499895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/>
          <p:cNvSpPr/>
          <p:nvPr/>
        </p:nvSpPr>
        <p:spPr>
          <a:xfrm>
            <a:off x="5351173" y="521711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Oval 29"/>
          <p:cNvSpPr/>
          <p:nvPr/>
        </p:nvSpPr>
        <p:spPr>
          <a:xfrm>
            <a:off x="3266770" y="566123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Oval 30"/>
          <p:cNvSpPr/>
          <p:nvPr/>
        </p:nvSpPr>
        <p:spPr>
          <a:xfrm>
            <a:off x="2854821" y="468083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Oval 31"/>
          <p:cNvSpPr/>
          <p:nvPr/>
        </p:nvSpPr>
        <p:spPr>
          <a:xfrm>
            <a:off x="6732944" y="411069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Oval 32"/>
          <p:cNvSpPr/>
          <p:nvPr/>
        </p:nvSpPr>
        <p:spPr>
          <a:xfrm>
            <a:off x="3651165" y="524287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/>
          <p:cNvSpPr/>
          <p:nvPr/>
        </p:nvSpPr>
        <p:spPr>
          <a:xfrm>
            <a:off x="5675292" y="445940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Oval 34"/>
          <p:cNvSpPr/>
          <p:nvPr/>
        </p:nvSpPr>
        <p:spPr>
          <a:xfrm>
            <a:off x="5608749" y="574514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Oval 35"/>
          <p:cNvSpPr/>
          <p:nvPr/>
        </p:nvSpPr>
        <p:spPr>
          <a:xfrm>
            <a:off x="5750419" y="486938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Oval 36"/>
          <p:cNvSpPr/>
          <p:nvPr/>
        </p:nvSpPr>
        <p:spPr>
          <a:xfrm>
            <a:off x="7089821" y="421255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Oval 37"/>
          <p:cNvSpPr/>
          <p:nvPr/>
        </p:nvSpPr>
        <p:spPr>
          <a:xfrm>
            <a:off x="7242221" y="566572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Oval 38"/>
          <p:cNvSpPr/>
          <p:nvPr/>
        </p:nvSpPr>
        <p:spPr>
          <a:xfrm>
            <a:off x="7242221" y="502178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Oval 39"/>
          <p:cNvSpPr/>
          <p:nvPr/>
        </p:nvSpPr>
        <p:spPr>
          <a:xfrm>
            <a:off x="7540241" y="457067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Oval 40"/>
          <p:cNvSpPr/>
          <p:nvPr/>
        </p:nvSpPr>
        <p:spPr>
          <a:xfrm>
            <a:off x="3488367" y="4448675"/>
            <a:ext cx="1736164" cy="143100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Oval 41"/>
          <p:cNvSpPr/>
          <p:nvPr/>
        </p:nvSpPr>
        <p:spPr>
          <a:xfrm>
            <a:off x="5908300" y="607839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Oval 42"/>
          <p:cNvSpPr/>
          <p:nvPr/>
        </p:nvSpPr>
        <p:spPr>
          <a:xfrm>
            <a:off x="7821997" y="422836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Oval 43"/>
          <p:cNvSpPr/>
          <p:nvPr/>
        </p:nvSpPr>
        <p:spPr>
          <a:xfrm>
            <a:off x="5405173" y="414680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Oval 44"/>
          <p:cNvSpPr/>
          <p:nvPr/>
        </p:nvSpPr>
        <p:spPr>
          <a:xfrm>
            <a:off x="2401913" y="573337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Oval 45"/>
          <p:cNvSpPr/>
          <p:nvPr/>
        </p:nvSpPr>
        <p:spPr>
          <a:xfrm>
            <a:off x="2837648" y="595154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Oval 46"/>
          <p:cNvSpPr/>
          <p:nvPr/>
        </p:nvSpPr>
        <p:spPr>
          <a:xfrm>
            <a:off x="3287220" y="599434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Oval 47"/>
          <p:cNvSpPr/>
          <p:nvPr/>
        </p:nvSpPr>
        <p:spPr>
          <a:xfrm>
            <a:off x="2713155" y="553332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/>
          <p:cNvSpPr/>
          <p:nvPr/>
        </p:nvSpPr>
        <p:spPr>
          <a:xfrm>
            <a:off x="2619271" y="512022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Oval 49"/>
          <p:cNvSpPr/>
          <p:nvPr/>
        </p:nvSpPr>
        <p:spPr>
          <a:xfrm>
            <a:off x="5958788" y="4744376"/>
            <a:ext cx="1736164" cy="143100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Oval 50"/>
          <p:cNvSpPr/>
          <p:nvPr/>
        </p:nvSpPr>
        <p:spPr>
          <a:xfrm>
            <a:off x="3988156" y="476961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2" name="TextBox 51"/>
          <p:cNvSpPr txBox="1"/>
          <p:nvPr/>
        </p:nvSpPr>
        <p:spPr>
          <a:xfrm>
            <a:off x="7589608" y="552906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I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95090" y="4123730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I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2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Dyslexia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it like?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3" y="524009"/>
            <a:ext cx="10504868" cy="590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11" y="666485"/>
            <a:ext cx="4084749" cy="6127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054" y="666485"/>
            <a:ext cx="4084749" cy="612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0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30" y="757238"/>
            <a:ext cx="7757645" cy="53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7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37" y="1130726"/>
            <a:ext cx="9431242" cy="448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3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686</TotalTime>
  <Words>496</Words>
  <Application>Microsoft Office PowerPoint</Application>
  <PresentationFormat>Widescreen</PresentationFormat>
  <Paragraphs>80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 Light</vt:lpstr>
      <vt:lpstr>Comic Sans MS</vt:lpstr>
      <vt:lpstr>Sakkal Majalla</vt:lpstr>
      <vt:lpstr>Times New Roman</vt:lpstr>
      <vt:lpstr>Verdana</vt:lpstr>
      <vt:lpstr>Metropolitan</vt:lpstr>
      <vt:lpstr>Dyslexia</vt:lpstr>
      <vt:lpstr>Dyslexia</vt:lpstr>
      <vt:lpstr>Dyslexia</vt:lpstr>
      <vt:lpstr>Dyslexia</vt:lpstr>
      <vt:lpstr>Dyslexia</vt:lpstr>
      <vt:lpstr>PowerPoint Presentation</vt:lpstr>
      <vt:lpstr>PowerPoint Presentation</vt:lpstr>
      <vt:lpstr>PowerPoint Presentation</vt:lpstr>
      <vt:lpstr>PowerPoint Presentation</vt:lpstr>
      <vt:lpstr>Dyslexia</vt:lpstr>
      <vt:lpstr>Dyslexia</vt:lpstr>
      <vt:lpstr>Dyslexia</vt:lpstr>
      <vt:lpstr>Help the Student to Prepare for Class by:</vt:lpstr>
      <vt:lpstr>Help the Student in the Class by:</vt:lpstr>
      <vt:lpstr>Help the Student in Tests and Assignments by:</vt:lpstr>
      <vt:lpstr>Dyslexia</vt:lpstr>
      <vt:lpstr>An aside…</vt:lpstr>
      <vt:lpstr>An aside…</vt:lpstr>
      <vt:lpstr>An aside…</vt:lpstr>
      <vt:lpstr>An aside…</vt:lpstr>
      <vt:lpstr>An aside…</vt:lpstr>
      <vt:lpstr>Dyslexia</vt:lpstr>
      <vt:lpstr>Thanks !!!  Please contact me if you have any comments or suggestions:   Damian.Gordon@dit.ie</vt:lpstr>
    </vt:vector>
  </TitlesOfParts>
  <Company>Dublin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Auditory Processing Disorder (CAPD)</dc:title>
  <dc:creator>Damian Gordon</dc:creator>
  <cp:lastModifiedBy>Damian Gordon</cp:lastModifiedBy>
  <cp:revision>77</cp:revision>
  <dcterms:created xsi:type="dcterms:W3CDTF">2017-10-11T11:50:17Z</dcterms:created>
  <dcterms:modified xsi:type="dcterms:W3CDTF">2018-01-06T20:24:47Z</dcterms:modified>
</cp:coreProperties>
</file>