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0" r:id="rId1"/>
  </p:sldMasterIdLst>
  <p:sldIdLst>
    <p:sldId id="312" r:id="rId2"/>
    <p:sldId id="313" r:id="rId3"/>
    <p:sldId id="314" r:id="rId4"/>
    <p:sldId id="325" r:id="rId5"/>
    <p:sldId id="326" r:id="rId6"/>
    <p:sldId id="327" r:id="rId7"/>
    <p:sldId id="349" r:id="rId8"/>
    <p:sldId id="350" r:id="rId9"/>
    <p:sldId id="351" r:id="rId10"/>
    <p:sldId id="348" r:id="rId11"/>
    <p:sldId id="352" r:id="rId12"/>
    <p:sldId id="380" r:id="rId13"/>
    <p:sldId id="37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E1"/>
    <a:srgbClr val="FFFFF0"/>
    <a:srgbClr val="FFFFE7"/>
    <a:srgbClr val="FFFF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51443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7097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93013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47421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92600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31496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03783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7117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97476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18768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I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836168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24127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peechnotes.co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ess.ie/categories/specific-learning-disabilities/dysgraphi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Dysgraphia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32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34" y="1776045"/>
            <a:ext cx="4218745" cy="316405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4032" y="1776044"/>
            <a:ext cx="4218745" cy="3164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48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34" y="1776045"/>
            <a:ext cx="4218745" cy="316405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4032" y="1776044"/>
            <a:ext cx="4218745" cy="316405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212" y="195262"/>
            <a:ext cx="4219575" cy="646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0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6119" y="865164"/>
            <a:ext cx="6831291" cy="273616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410" y="865164"/>
            <a:ext cx="3454590" cy="496597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357799" y="4440089"/>
            <a:ext cx="576952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4000" b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</a:t>
            </a:r>
            <a:r>
              <a:rPr lang="en-IE" sz="4000" b="1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speechnotes.co</a:t>
            </a:r>
            <a:endParaRPr lang="en-IE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07969" y="1190451"/>
            <a:ext cx="52849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2400" dirty="0" smtClean="0">
                <a:solidFill>
                  <a:srgbClr val="000000"/>
                </a:solidFill>
                <a:latin typeface="Open+Sans"/>
              </a:rPr>
              <a:t>Free Speech-to-Text </a:t>
            </a:r>
            <a:r>
              <a:rPr lang="en-IE" sz="2400" dirty="0">
                <a:solidFill>
                  <a:srgbClr val="000000"/>
                </a:solidFill>
                <a:latin typeface="Open+Sans"/>
              </a:rPr>
              <a:t>Online Notepad </a:t>
            </a:r>
            <a:endParaRPr lang="en-IE" sz="2400" b="0" i="0" dirty="0">
              <a:solidFill>
                <a:srgbClr val="000000"/>
              </a:solidFill>
              <a:effectLst/>
              <a:latin typeface="Open+Sans"/>
            </a:endParaRPr>
          </a:p>
        </p:txBody>
      </p:sp>
    </p:spTree>
    <p:extLst>
      <p:ext uri="{BB962C8B-B14F-4D97-AF65-F5344CB8AC3E}">
        <p14:creationId xmlns:p14="http://schemas.microsoft.com/office/powerpoint/2010/main" val="392069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1916682"/>
            <a:ext cx="10782300" cy="3352800"/>
          </a:xfrm>
        </p:spPr>
        <p:txBody>
          <a:bodyPr>
            <a:normAutofit fontScale="90000"/>
          </a:bodyPr>
          <a:lstStyle/>
          <a:p>
            <a:pPr algn="ctr"/>
            <a:r>
              <a:rPr lang="en-IE" sz="6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Thanks !!!</a:t>
            </a:r>
            <a:br>
              <a:rPr lang="en-IE" sz="6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IE" sz="4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IE" sz="4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IE" sz="4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Please contact me if you have any comments or suggestions:</a:t>
            </a:r>
            <a:br>
              <a:rPr lang="en-IE" sz="4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IE" sz="4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br>
              <a:rPr lang="en-IE" sz="4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IE" sz="5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Damian.Gordon@dit.ie</a:t>
            </a:r>
            <a:endParaRPr lang="en-IE" sz="6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31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127" y="764373"/>
            <a:ext cx="10669073" cy="1293028"/>
          </a:xfrm>
        </p:spPr>
        <p:txBody>
          <a:bodyPr>
            <a:normAutofit/>
          </a:bodyPr>
          <a:lstStyle/>
          <a:p>
            <a:r>
              <a:rPr lang="en-IE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Dysgraphia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https://</a:t>
            </a:r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www.sess.ie/categories/specific-learning-disabilities/dysgraphia</a:t>
            </a:r>
            <a:endParaRPr lang="en-I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I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IE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Dysgraphia is a disorder of handwriting primarily that causes a student’s handwriting to be almost illegible, and makes it very difficult to learn to spell. It can be often associated with a very high verbal IQ.</a:t>
            </a:r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01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127" y="764373"/>
            <a:ext cx="10669073" cy="1293028"/>
          </a:xfrm>
        </p:spPr>
        <p:txBody>
          <a:bodyPr>
            <a:normAutofit/>
          </a:bodyPr>
          <a:lstStyle/>
          <a:p>
            <a:r>
              <a:rPr lang="en-IE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Dysgraphia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Dysgraphia often co-occurs </a:t>
            </a:r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with other learning disabilities like: </a:t>
            </a:r>
            <a:endParaRPr lang="en-I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I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Speech Impairment </a:t>
            </a:r>
          </a:p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Attention Deficit Hyperactive Disorder </a:t>
            </a:r>
          </a:p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Developmental Coordination Disorder</a:t>
            </a:r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50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127" y="764373"/>
            <a:ext cx="10669073" cy="1293028"/>
          </a:xfrm>
        </p:spPr>
        <p:txBody>
          <a:bodyPr>
            <a:normAutofit/>
          </a:bodyPr>
          <a:lstStyle/>
          <a:p>
            <a:r>
              <a:rPr lang="en-IE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Dysgraphia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What’s it like?</a:t>
            </a:r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23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127" y="764373"/>
            <a:ext cx="10669073" cy="1293028"/>
          </a:xfrm>
        </p:spPr>
        <p:txBody>
          <a:bodyPr>
            <a:normAutofit/>
          </a:bodyPr>
          <a:lstStyle/>
          <a:p>
            <a:r>
              <a:rPr lang="en-IE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Dysgraphia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What’s it like?</a:t>
            </a: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It’s different for different people.</a:t>
            </a:r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47741" y="3734873"/>
            <a:ext cx="6993228" cy="279471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TextBox 4"/>
          <p:cNvSpPr txBox="1"/>
          <p:nvPr/>
        </p:nvSpPr>
        <p:spPr>
          <a:xfrm>
            <a:off x="8319752" y="3740225"/>
            <a:ext cx="6286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en-I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3992452" y="4220117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Oval 6"/>
          <p:cNvSpPr/>
          <p:nvPr/>
        </p:nvSpPr>
        <p:spPr>
          <a:xfrm>
            <a:off x="4479703" y="4708739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Oval 7"/>
          <p:cNvSpPr/>
          <p:nvPr/>
        </p:nvSpPr>
        <p:spPr>
          <a:xfrm>
            <a:off x="2998632" y="526116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Oval 8"/>
          <p:cNvSpPr/>
          <p:nvPr/>
        </p:nvSpPr>
        <p:spPr>
          <a:xfrm>
            <a:off x="3781422" y="5981598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Oval 9"/>
          <p:cNvSpPr/>
          <p:nvPr/>
        </p:nvSpPr>
        <p:spPr>
          <a:xfrm>
            <a:off x="6156102" y="425627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Oval 10"/>
          <p:cNvSpPr/>
          <p:nvPr/>
        </p:nvSpPr>
        <p:spPr>
          <a:xfrm>
            <a:off x="6591837" y="4474433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Oval 11"/>
          <p:cNvSpPr/>
          <p:nvPr/>
        </p:nvSpPr>
        <p:spPr>
          <a:xfrm>
            <a:off x="6308502" y="5709435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Oval 12"/>
          <p:cNvSpPr/>
          <p:nvPr/>
        </p:nvSpPr>
        <p:spPr>
          <a:xfrm>
            <a:off x="6744237" y="5927598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Oval 13"/>
          <p:cNvSpPr/>
          <p:nvPr/>
        </p:nvSpPr>
        <p:spPr>
          <a:xfrm>
            <a:off x="6308502" y="5065492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Oval 14"/>
          <p:cNvSpPr/>
          <p:nvPr/>
        </p:nvSpPr>
        <p:spPr>
          <a:xfrm>
            <a:off x="6744237" y="5283655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Oval 15"/>
          <p:cNvSpPr/>
          <p:nvPr/>
        </p:nvSpPr>
        <p:spPr>
          <a:xfrm>
            <a:off x="4788796" y="4228364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Oval 16"/>
          <p:cNvSpPr/>
          <p:nvPr/>
        </p:nvSpPr>
        <p:spPr>
          <a:xfrm>
            <a:off x="5224531" y="4626833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Oval 17"/>
          <p:cNvSpPr/>
          <p:nvPr/>
        </p:nvSpPr>
        <p:spPr>
          <a:xfrm>
            <a:off x="7944118" y="4756401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Oval 18"/>
          <p:cNvSpPr/>
          <p:nvPr/>
        </p:nvSpPr>
        <p:spPr>
          <a:xfrm>
            <a:off x="8379853" y="4974564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Oval 19"/>
          <p:cNvSpPr/>
          <p:nvPr/>
        </p:nvSpPr>
        <p:spPr>
          <a:xfrm>
            <a:off x="7866846" y="5220038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" name="Oval 20"/>
          <p:cNvSpPr/>
          <p:nvPr/>
        </p:nvSpPr>
        <p:spPr>
          <a:xfrm>
            <a:off x="8135154" y="545108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" name="Oval 21"/>
          <p:cNvSpPr/>
          <p:nvPr/>
        </p:nvSpPr>
        <p:spPr>
          <a:xfrm>
            <a:off x="4209247" y="5467218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" name="Oval 22"/>
          <p:cNvSpPr/>
          <p:nvPr/>
        </p:nvSpPr>
        <p:spPr>
          <a:xfrm>
            <a:off x="4648461" y="6069603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4" name="Oval 23"/>
          <p:cNvSpPr/>
          <p:nvPr/>
        </p:nvSpPr>
        <p:spPr>
          <a:xfrm>
            <a:off x="4941196" y="579744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Oval 24"/>
          <p:cNvSpPr/>
          <p:nvPr/>
        </p:nvSpPr>
        <p:spPr>
          <a:xfrm>
            <a:off x="5376931" y="6015603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" name="Oval 25"/>
          <p:cNvSpPr/>
          <p:nvPr/>
        </p:nvSpPr>
        <p:spPr>
          <a:xfrm>
            <a:off x="4119094" y="5132375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7" name="Oval 26"/>
          <p:cNvSpPr/>
          <p:nvPr/>
        </p:nvSpPr>
        <p:spPr>
          <a:xfrm>
            <a:off x="4554829" y="5118716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8" name="Oval 27"/>
          <p:cNvSpPr/>
          <p:nvPr/>
        </p:nvSpPr>
        <p:spPr>
          <a:xfrm>
            <a:off x="4915438" y="4998953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Oval 28"/>
          <p:cNvSpPr/>
          <p:nvPr/>
        </p:nvSpPr>
        <p:spPr>
          <a:xfrm>
            <a:off x="5351173" y="5217116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0" name="Oval 29"/>
          <p:cNvSpPr/>
          <p:nvPr/>
        </p:nvSpPr>
        <p:spPr>
          <a:xfrm>
            <a:off x="3266770" y="5661235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Oval 30"/>
          <p:cNvSpPr/>
          <p:nvPr/>
        </p:nvSpPr>
        <p:spPr>
          <a:xfrm>
            <a:off x="2854821" y="4680833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2" name="Oval 31"/>
          <p:cNvSpPr/>
          <p:nvPr/>
        </p:nvSpPr>
        <p:spPr>
          <a:xfrm>
            <a:off x="6732944" y="4110699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3" name="Oval 32"/>
          <p:cNvSpPr/>
          <p:nvPr/>
        </p:nvSpPr>
        <p:spPr>
          <a:xfrm>
            <a:off x="3651165" y="5242873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4" name="Oval 33"/>
          <p:cNvSpPr/>
          <p:nvPr/>
        </p:nvSpPr>
        <p:spPr>
          <a:xfrm>
            <a:off x="5675292" y="4459406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5" name="Oval 34"/>
          <p:cNvSpPr/>
          <p:nvPr/>
        </p:nvSpPr>
        <p:spPr>
          <a:xfrm>
            <a:off x="5608749" y="5745144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6" name="Oval 35"/>
          <p:cNvSpPr/>
          <p:nvPr/>
        </p:nvSpPr>
        <p:spPr>
          <a:xfrm>
            <a:off x="5750419" y="4869383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7" name="Oval 36"/>
          <p:cNvSpPr/>
          <p:nvPr/>
        </p:nvSpPr>
        <p:spPr>
          <a:xfrm>
            <a:off x="7089821" y="4212558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8" name="Oval 37"/>
          <p:cNvSpPr/>
          <p:nvPr/>
        </p:nvSpPr>
        <p:spPr>
          <a:xfrm>
            <a:off x="7242221" y="5665723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9" name="Oval 38"/>
          <p:cNvSpPr/>
          <p:nvPr/>
        </p:nvSpPr>
        <p:spPr>
          <a:xfrm>
            <a:off x="7242221" y="502178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0" name="Oval 39"/>
          <p:cNvSpPr/>
          <p:nvPr/>
        </p:nvSpPr>
        <p:spPr>
          <a:xfrm>
            <a:off x="7540241" y="457067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1" name="Oval 40"/>
          <p:cNvSpPr/>
          <p:nvPr/>
        </p:nvSpPr>
        <p:spPr>
          <a:xfrm>
            <a:off x="3488367" y="4448675"/>
            <a:ext cx="1736164" cy="143100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2" name="Oval 41"/>
          <p:cNvSpPr/>
          <p:nvPr/>
        </p:nvSpPr>
        <p:spPr>
          <a:xfrm>
            <a:off x="5908300" y="6078399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3" name="Oval 42"/>
          <p:cNvSpPr/>
          <p:nvPr/>
        </p:nvSpPr>
        <p:spPr>
          <a:xfrm>
            <a:off x="7821997" y="4228364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4" name="Oval 43"/>
          <p:cNvSpPr/>
          <p:nvPr/>
        </p:nvSpPr>
        <p:spPr>
          <a:xfrm>
            <a:off x="5405173" y="4146803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5" name="Oval 44"/>
          <p:cNvSpPr/>
          <p:nvPr/>
        </p:nvSpPr>
        <p:spPr>
          <a:xfrm>
            <a:off x="2401913" y="5733379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6" name="Oval 45"/>
          <p:cNvSpPr/>
          <p:nvPr/>
        </p:nvSpPr>
        <p:spPr>
          <a:xfrm>
            <a:off x="2837648" y="5951542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7" name="Oval 46"/>
          <p:cNvSpPr/>
          <p:nvPr/>
        </p:nvSpPr>
        <p:spPr>
          <a:xfrm>
            <a:off x="3287220" y="5994345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8" name="Oval 47"/>
          <p:cNvSpPr/>
          <p:nvPr/>
        </p:nvSpPr>
        <p:spPr>
          <a:xfrm>
            <a:off x="2713155" y="5533323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9" name="Oval 48"/>
          <p:cNvSpPr/>
          <p:nvPr/>
        </p:nvSpPr>
        <p:spPr>
          <a:xfrm>
            <a:off x="2619271" y="5120220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0" name="Oval 49"/>
          <p:cNvSpPr/>
          <p:nvPr/>
        </p:nvSpPr>
        <p:spPr>
          <a:xfrm>
            <a:off x="5958788" y="4744376"/>
            <a:ext cx="1736164" cy="143100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1" name="Oval 50"/>
          <p:cNvSpPr/>
          <p:nvPr/>
        </p:nvSpPr>
        <p:spPr>
          <a:xfrm>
            <a:off x="3988156" y="4769615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2" name="TextBox 51"/>
          <p:cNvSpPr txBox="1"/>
          <p:nvPr/>
        </p:nvSpPr>
        <p:spPr>
          <a:xfrm>
            <a:off x="7589608" y="5529061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I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195090" y="4123730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I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27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127" y="764373"/>
            <a:ext cx="10669073" cy="1293028"/>
          </a:xfrm>
        </p:spPr>
        <p:txBody>
          <a:bodyPr>
            <a:normAutofit/>
          </a:bodyPr>
          <a:lstStyle/>
          <a:p>
            <a:r>
              <a:rPr lang="en-IE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Dysgraphia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5084" y="1722549"/>
            <a:ext cx="6633157" cy="4547054"/>
          </a:xfrm>
        </p:spPr>
      </p:pic>
    </p:spTree>
    <p:extLst>
      <p:ext uri="{BB962C8B-B14F-4D97-AF65-F5344CB8AC3E}">
        <p14:creationId xmlns:p14="http://schemas.microsoft.com/office/powerpoint/2010/main" val="367404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369" y="764373"/>
            <a:ext cx="10694831" cy="1293028"/>
          </a:xfrm>
        </p:spPr>
        <p:txBody>
          <a:bodyPr>
            <a:normAutofit/>
          </a:bodyPr>
          <a:lstStyle/>
          <a:p>
            <a:r>
              <a:rPr lang="en-IE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Help the Student to Prepare for Class by:</a:t>
            </a:r>
            <a:endParaRPr lang="en-IE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Giving them your notes a few days before class.</a:t>
            </a:r>
          </a:p>
          <a:p>
            <a:pPr marL="0" indent="0">
              <a:buNone/>
            </a:pPr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Giving them labs a few days before the lab (if possible).</a:t>
            </a: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Explaining the key words first before they are used when discussing that topic in class.</a:t>
            </a: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66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Help the Student in the Class by:</a:t>
            </a:r>
            <a:endParaRPr lang="en-IE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1674055"/>
            <a:ext cx="10753725" cy="3766185"/>
          </a:xfrm>
        </p:spPr>
        <p:txBody>
          <a:bodyPr>
            <a:noAutofit/>
          </a:bodyPr>
          <a:lstStyle/>
          <a:p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Using images and diagrams where possible (and help learners devise their own pictures and diagrams).</a:t>
            </a: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Breaking a longer sentence into a few shorter </a:t>
            </a:r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ones.</a:t>
            </a:r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Providing a lesson outline for helping take notes.</a:t>
            </a:r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Providing breaks in the schedule (to give the students a chance to stretch and catch up).</a:t>
            </a:r>
          </a:p>
        </p:txBody>
      </p:sp>
    </p:spTree>
    <p:extLst>
      <p:ext uri="{BB962C8B-B14F-4D97-AF65-F5344CB8AC3E}">
        <p14:creationId xmlns:p14="http://schemas.microsoft.com/office/powerpoint/2010/main" val="16596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1293028"/>
          </a:xfrm>
        </p:spPr>
        <p:txBody>
          <a:bodyPr>
            <a:normAutofit/>
          </a:bodyPr>
          <a:lstStyle/>
          <a:p>
            <a:r>
              <a:rPr lang="en-IE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Help the Student in Tests and Assignments by:</a:t>
            </a:r>
            <a:endParaRPr lang="en-IE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Arranging tests and assignments to work from easiest to hardest problems.</a:t>
            </a: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Considering allowing the student to use speech-to-text software.</a:t>
            </a: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Breaking down tests and assignments into small parts (using new paragraphs and bullet points to break things up).</a:t>
            </a:r>
          </a:p>
          <a:p>
            <a:pPr marL="0" indent="0">
              <a:buNone/>
            </a:pPr>
            <a:endParaRPr lang="en-I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Providing them with extended time for testing.</a:t>
            </a: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6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685</TotalTime>
  <Words>260</Words>
  <Application>Microsoft Office PowerPoint</Application>
  <PresentationFormat>Widescreen</PresentationFormat>
  <Paragraphs>47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 Light</vt:lpstr>
      <vt:lpstr>Open+Sans</vt:lpstr>
      <vt:lpstr>Times New Roman</vt:lpstr>
      <vt:lpstr>Verdana</vt:lpstr>
      <vt:lpstr>Metropolitan</vt:lpstr>
      <vt:lpstr>Dysgraphia</vt:lpstr>
      <vt:lpstr>Dysgraphia</vt:lpstr>
      <vt:lpstr>Dysgraphia</vt:lpstr>
      <vt:lpstr>Dysgraphia</vt:lpstr>
      <vt:lpstr>Dysgraphia</vt:lpstr>
      <vt:lpstr>Dysgraphia</vt:lpstr>
      <vt:lpstr>Help the Student to Prepare for Class by:</vt:lpstr>
      <vt:lpstr>Help the Student in the Class by:</vt:lpstr>
      <vt:lpstr>Help the Student in Tests and Assignments by:</vt:lpstr>
      <vt:lpstr>PowerPoint Presentation</vt:lpstr>
      <vt:lpstr>PowerPoint Presentation</vt:lpstr>
      <vt:lpstr>PowerPoint Presentation</vt:lpstr>
      <vt:lpstr>Thanks !!!  Please contact me if you have any comments or suggestions:   Damian.Gordon@dit.ie</vt:lpstr>
    </vt:vector>
  </TitlesOfParts>
  <Company>Dublin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Central Auditory Processing Disorder (CAPD)</dc:title>
  <dc:creator>Damian Gordon</dc:creator>
  <cp:lastModifiedBy>Damian Gordon</cp:lastModifiedBy>
  <cp:revision>77</cp:revision>
  <dcterms:created xsi:type="dcterms:W3CDTF">2017-10-11T11:50:17Z</dcterms:created>
  <dcterms:modified xsi:type="dcterms:W3CDTF">2018-01-06T20:29:45Z</dcterms:modified>
</cp:coreProperties>
</file>