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0" r:id="rId1"/>
  </p:sldMasterIdLst>
  <p:sldIdLst>
    <p:sldId id="274" r:id="rId2"/>
    <p:sldId id="294" r:id="rId3"/>
    <p:sldId id="295" r:id="rId4"/>
    <p:sldId id="299" r:id="rId5"/>
    <p:sldId id="296" r:id="rId6"/>
    <p:sldId id="297" r:id="rId7"/>
    <p:sldId id="298" r:id="rId8"/>
    <p:sldId id="331" r:id="rId9"/>
    <p:sldId id="332" r:id="rId10"/>
    <p:sldId id="333" r:id="rId11"/>
    <p:sldId id="338" r:id="rId12"/>
    <p:sldId id="37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E1"/>
    <a:srgbClr val="FFFFF0"/>
    <a:srgbClr val="FFFFE7"/>
    <a:srgbClr val="FFFF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C686AF7B-0A95-42F7-9680-2B09A537FA09}" type="datetimeFigureOut">
              <a:rPr lang="en-IE" smtClean="0"/>
              <a:t>06/01/2018</a:t>
            </a:fld>
            <a:endParaRPr lang="en-IE"/>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IE"/>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C5803CCE-003B-4B7A-BF0D-F941E2E9F035}" type="slidenum">
              <a:rPr lang="en-IE" smtClean="0"/>
              <a:t>‹#›</a:t>
            </a:fld>
            <a:endParaRPr lang="en-IE"/>
          </a:p>
        </p:txBody>
      </p:sp>
    </p:spTree>
    <p:extLst>
      <p:ext uri="{BB962C8B-B14F-4D97-AF65-F5344CB8AC3E}">
        <p14:creationId xmlns:p14="http://schemas.microsoft.com/office/powerpoint/2010/main" val="2351443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86AF7B-0A95-42F7-9680-2B09A537FA09}" type="datetimeFigureOut">
              <a:rPr lang="en-IE" smtClean="0"/>
              <a:t>06/01/2018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C5803CCE-003B-4B7A-BF0D-F941E2E9F035}" type="slidenum">
              <a:rPr lang="en-IE" smtClean="0"/>
              <a:t>‹#›</a:t>
            </a:fld>
            <a:endParaRPr lang="en-IE"/>
          </a:p>
        </p:txBody>
      </p:sp>
    </p:spTree>
    <p:extLst>
      <p:ext uri="{BB962C8B-B14F-4D97-AF65-F5344CB8AC3E}">
        <p14:creationId xmlns:p14="http://schemas.microsoft.com/office/powerpoint/2010/main" val="257097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86AF7B-0A95-42F7-9680-2B09A537FA09}" type="datetimeFigureOut">
              <a:rPr lang="en-IE" smtClean="0"/>
              <a:t>06/01/2018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C5803CCE-003B-4B7A-BF0D-F941E2E9F035}" type="slidenum">
              <a:rPr lang="en-IE" smtClean="0"/>
              <a:t>‹#›</a:t>
            </a:fld>
            <a:endParaRPr lang="en-IE"/>
          </a:p>
        </p:txBody>
      </p:sp>
    </p:spTree>
    <p:extLst>
      <p:ext uri="{BB962C8B-B14F-4D97-AF65-F5344CB8AC3E}">
        <p14:creationId xmlns:p14="http://schemas.microsoft.com/office/powerpoint/2010/main" val="1493013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86AF7B-0A95-42F7-9680-2B09A537FA09}" type="datetimeFigureOut">
              <a:rPr lang="en-IE" smtClean="0"/>
              <a:t>06/01/2018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C5803CCE-003B-4B7A-BF0D-F941E2E9F035}" type="slidenum">
              <a:rPr lang="en-IE" smtClean="0"/>
              <a:t>‹#›</a:t>
            </a:fld>
            <a:endParaRPr lang="en-IE"/>
          </a:p>
        </p:txBody>
      </p:sp>
    </p:spTree>
    <p:extLst>
      <p:ext uri="{BB962C8B-B14F-4D97-AF65-F5344CB8AC3E}">
        <p14:creationId xmlns:p14="http://schemas.microsoft.com/office/powerpoint/2010/main" val="2547421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86AF7B-0A95-42F7-9680-2B09A537FA09}" type="datetimeFigureOut">
              <a:rPr lang="en-IE" smtClean="0"/>
              <a:t>06/01/2018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C5803CCE-003B-4B7A-BF0D-F941E2E9F035}" type="slidenum">
              <a:rPr lang="en-IE" smtClean="0"/>
              <a:t>‹#›</a:t>
            </a:fld>
            <a:endParaRPr lang="en-IE"/>
          </a:p>
        </p:txBody>
      </p:sp>
    </p:spTree>
    <p:extLst>
      <p:ext uri="{BB962C8B-B14F-4D97-AF65-F5344CB8AC3E}">
        <p14:creationId xmlns:p14="http://schemas.microsoft.com/office/powerpoint/2010/main" val="492600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686AF7B-0A95-42F7-9680-2B09A537FA09}" type="datetimeFigureOut">
              <a:rPr lang="en-IE" smtClean="0"/>
              <a:t>06/01/2018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C5803CCE-003B-4B7A-BF0D-F941E2E9F035}" type="slidenum">
              <a:rPr lang="en-IE" smtClean="0"/>
              <a:t>‹#›</a:t>
            </a:fld>
            <a:endParaRPr lang="en-IE"/>
          </a:p>
        </p:txBody>
      </p:sp>
    </p:spTree>
    <p:extLst>
      <p:ext uri="{BB962C8B-B14F-4D97-AF65-F5344CB8AC3E}">
        <p14:creationId xmlns:p14="http://schemas.microsoft.com/office/powerpoint/2010/main" val="1531496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686AF7B-0A95-42F7-9680-2B09A537FA09}" type="datetimeFigureOut">
              <a:rPr lang="en-IE" smtClean="0"/>
              <a:t>06/01/2018</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C5803CCE-003B-4B7A-BF0D-F941E2E9F035}" type="slidenum">
              <a:rPr lang="en-IE" smtClean="0"/>
              <a:t>‹#›</a:t>
            </a:fld>
            <a:endParaRPr lang="en-IE"/>
          </a:p>
        </p:txBody>
      </p:sp>
    </p:spTree>
    <p:extLst>
      <p:ext uri="{BB962C8B-B14F-4D97-AF65-F5344CB8AC3E}">
        <p14:creationId xmlns:p14="http://schemas.microsoft.com/office/powerpoint/2010/main" val="3003783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686AF7B-0A95-42F7-9680-2B09A537FA09}" type="datetimeFigureOut">
              <a:rPr lang="en-IE" smtClean="0"/>
              <a:t>06/01/2018</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C5803CCE-003B-4B7A-BF0D-F941E2E9F035}" type="slidenum">
              <a:rPr lang="en-IE" smtClean="0"/>
              <a:t>‹#›</a:t>
            </a:fld>
            <a:endParaRPr lang="en-IE"/>
          </a:p>
        </p:txBody>
      </p:sp>
    </p:spTree>
    <p:extLst>
      <p:ext uri="{BB962C8B-B14F-4D97-AF65-F5344CB8AC3E}">
        <p14:creationId xmlns:p14="http://schemas.microsoft.com/office/powerpoint/2010/main" val="57117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86AF7B-0A95-42F7-9680-2B09A537FA09}" type="datetimeFigureOut">
              <a:rPr lang="en-IE" smtClean="0"/>
              <a:t>06/01/2018</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C5803CCE-003B-4B7A-BF0D-F941E2E9F035}" type="slidenum">
              <a:rPr lang="en-IE" smtClean="0"/>
              <a:t>‹#›</a:t>
            </a:fld>
            <a:endParaRPr lang="en-IE"/>
          </a:p>
        </p:txBody>
      </p:sp>
    </p:spTree>
    <p:extLst>
      <p:ext uri="{BB962C8B-B14F-4D97-AF65-F5344CB8AC3E}">
        <p14:creationId xmlns:p14="http://schemas.microsoft.com/office/powerpoint/2010/main" val="3197476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smtClean="0"/>
              <a:t>Click to edit Master text styles</a:t>
            </a:r>
          </a:p>
        </p:txBody>
      </p:sp>
      <p:sp>
        <p:nvSpPr>
          <p:cNvPr id="5" name="Date Placeholder 4"/>
          <p:cNvSpPr>
            <a:spLocks noGrp="1"/>
          </p:cNvSpPr>
          <p:nvPr>
            <p:ph type="dt" sz="half" idx="10"/>
          </p:nvPr>
        </p:nvSpPr>
        <p:spPr/>
        <p:txBody>
          <a:bodyPr/>
          <a:lstStyle/>
          <a:p>
            <a:fld id="{C686AF7B-0A95-42F7-9680-2B09A537FA09}" type="datetimeFigureOut">
              <a:rPr lang="en-IE" smtClean="0"/>
              <a:t>06/01/2018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C5803CCE-003B-4B7A-BF0D-F941E2E9F035}" type="slidenum">
              <a:rPr lang="en-IE" smtClean="0"/>
              <a:t>‹#›</a:t>
            </a:fld>
            <a:endParaRPr lang="en-IE"/>
          </a:p>
        </p:txBody>
      </p:sp>
    </p:spTree>
    <p:extLst>
      <p:ext uri="{BB962C8B-B14F-4D97-AF65-F5344CB8AC3E}">
        <p14:creationId xmlns:p14="http://schemas.microsoft.com/office/powerpoint/2010/main" val="2618768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C686AF7B-0A95-42F7-9680-2B09A537FA09}" type="datetimeFigureOut">
              <a:rPr lang="en-IE" smtClean="0"/>
              <a:t>06/01/2018</a:t>
            </a:fld>
            <a:endParaRPr lang="en-IE"/>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IE"/>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C5803CCE-003B-4B7A-BF0D-F941E2E9F035}" type="slidenum">
              <a:rPr lang="en-IE" smtClean="0"/>
              <a:t>‹#›</a:t>
            </a:fld>
            <a:endParaRPr lang="en-IE"/>
          </a:p>
        </p:txBody>
      </p:sp>
    </p:spTree>
    <p:extLst>
      <p:ext uri="{BB962C8B-B14F-4D97-AF65-F5344CB8AC3E}">
        <p14:creationId xmlns:p14="http://schemas.microsoft.com/office/powerpoint/2010/main" val="3783616847"/>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C686AF7B-0A95-42F7-9680-2B09A537FA09}" type="datetimeFigureOut">
              <a:rPr lang="en-IE" smtClean="0"/>
              <a:t>06/01/2018</a:t>
            </a:fld>
            <a:endParaRPr lang="en-IE"/>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IE"/>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C5803CCE-003B-4B7A-BF0D-F941E2E9F035}" type="slidenum">
              <a:rPr lang="en-IE" smtClean="0"/>
              <a:t>‹#›</a:t>
            </a:fld>
            <a:endParaRPr lang="en-IE"/>
          </a:p>
        </p:txBody>
      </p:sp>
    </p:spTree>
    <p:extLst>
      <p:ext uri="{BB962C8B-B14F-4D97-AF65-F5344CB8AC3E}">
        <p14:creationId xmlns:p14="http://schemas.microsoft.com/office/powerpoint/2010/main" val="1224127248"/>
      </p:ext>
    </p:extLst>
  </p:cSld>
  <p:clrMap bg1="lt1" tx1="dk1" bg2="lt2" tx2="dk2" accent1="accent1" accent2="accent2" accent3="accent3" accent4="accent4" accent5="accent5" accent6="accent6" hlink="hlink" folHlink="folHlink"/>
  <p:sldLayoutIdLst>
    <p:sldLayoutId id="2147483821" r:id="rId1"/>
    <p:sldLayoutId id="2147483822" r:id="rId2"/>
    <p:sldLayoutId id="2147483823" r:id="rId3"/>
    <p:sldLayoutId id="2147483824" r:id="rId4"/>
    <p:sldLayoutId id="2147483825" r:id="rId5"/>
    <p:sldLayoutId id="2147483826" r:id="rId6"/>
    <p:sldLayoutId id="2147483827" r:id="rId7"/>
    <p:sldLayoutId id="2147483828" r:id="rId8"/>
    <p:sldLayoutId id="2147483829" r:id="rId9"/>
    <p:sldLayoutId id="2147483830" r:id="rId10"/>
    <p:sldLayoutId id="2147483831"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dyscalculia.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sz="6000" dirty="0">
                <a:latin typeface="Verdana" panose="020B0604030504040204" pitchFamily="34" charset="0"/>
                <a:ea typeface="Verdana" panose="020B0604030504040204" pitchFamily="34" charset="0"/>
                <a:cs typeface="Verdana" panose="020B0604030504040204" pitchFamily="34" charset="0"/>
              </a:rPr>
              <a:t>Dyscalculia</a:t>
            </a:r>
          </a:p>
        </p:txBody>
      </p:sp>
      <p:sp>
        <p:nvSpPr>
          <p:cNvPr id="4" name="Subtitle 3"/>
          <p:cNvSpPr>
            <a:spLocks noGrp="1"/>
          </p:cNvSpPr>
          <p:nvPr>
            <p:ph type="subTitle" idx="1"/>
          </p:nvPr>
        </p:nvSpPr>
        <p:spPr/>
        <p:txBody>
          <a:bodyPr/>
          <a:lstStyle/>
          <a:p>
            <a:endParaRPr lang="en-IE">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1843246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E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764373"/>
            <a:ext cx="10820400" cy="1293028"/>
          </a:xfrm>
        </p:spPr>
        <p:txBody>
          <a:bodyPr>
            <a:normAutofit/>
          </a:bodyPr>
          <a:lstStyle/>
          <a:p>
            <a:r>
              <a:rPr lang="en-IE" sz="3200" dirty="0" smtClean="0">
                <a:latin typeface="Verdana" panose="020B0604030504040204" pitchFamily="34" charset="0"/>
                <a:ea typeface="Verdana" panose="020B0604030504040204" pitchFamily="34" charset="0"/>
                <a:cs typeface="Verdana" panose="020B0604030504040204" pitchFamily="34" charset="0"/>
              </a:rPr>
              <a:t>Help the Student in Tests and Assignments by:</a:t>
            </a:r>
            <a:endParaRPr lang="en-IE" sz="3200"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p:txBody>
          <a:bodyPr>
            <a:normAutofit lnSpcReduction="10000"/>
          </a:bodyPr>
          <a:lstStyle/>
          <a:p>
            <a:r>
              <a:rPr lang="en-IE" dirty="0" smtClean="0">
                <a:latin typeface="Verdana" panose="020B0604030504040204" pitchFamily="34" charset="0"/>
                <a:ea typeface="Verdana" panose="020B0604030504040204" pitchFamily="34" charset="0"/>
                <a:cs typeface="Verdana" panose="020B0604030504040204" pitchFamily="34" charset="0"/>
              </a:rPr>
              <a:t>Arranging tests and assignments to work from easiest to hardest problems.</a:t>
            </a:r>
          </a:p>
          <a:p>
            <a:endParaRPr lang="en-IE" dirty="0">
              <a:latin typeface="Verdana" panose="020B0604030504040204" pitchFamily="34" charset="0"/>
              <a:ea typeface="Verdana" panose="020B0604030504040204" pitchFamily="34" charset="0"/>
              <a:cs typeface="Verdana" panose="020B0604030504040204" pitchFamily="34" charset="0"/>
            </a:endParaRPr>
          </a:p>
          <a:p>
            <a:r>
              <a:rPr lang="en-IE" dirty="0" smtClean="0">
                <a:latin typeface="Verdana" panose="020B0604030504040204" pitchFamily="34" charset="0"/>
                <a:ea typeface="Verdana" panose="020B0604030504040204" pitchFamily="34" charset="0"/>
                <a:cs typeface="Verdana" panose="020B0604030504040204" pitchFamily="34" charset="0"/>
              </a:rPr>
              <a:t>Considering allowing the student to use a calculator or software.</a:t>
            </a:r>
          </a:p>
          <a:p>
            <a:endParaRPr lang="en-IE" dirty="0">
              <a:latin typeface="Verdana" panose="020B0604030504040204" pitchFamily="34" charset="0"/>
              <a:ea typeface="Verdana" panose="020B0604030504040204" pitchFamily="34" charset="0"/>
              <a:cs typeface="Verdana" panose="020B0604030504040204" pitchFamily="34" charset="0"/>
            </a:endParaRPr>
          </a:p>
          <a:p>
            <a:r>
              <a:rPr lang="en-IE" dirty="0" smtClean="0">
                <a:latin typeface="Verdana" panose="020B0604030504040204" pitchFamily="34" charset="0"/>
                <a:ea typeface="Verdana" panose="020B0604030504040204" pitchFamily="34" charset="0"/>
                <a:cs typeface="Verdana" panose="020B0604030504040204" pitchFamily="34" charset="0"/>
              </a:rPr>
              <a:t>Breaking down tests and assignments into small parts (using new paragraphs and bullet points to break things up).</a:t>
            </a:r>
          </a:p>
          <a:p>
            <a:pPr marL="0" indent="0">
              <a:buNone/>
            </a:pPr>
            <a:endParaRPr lang="en-IE" dirty="0" smtClean="0">
              <a:latin typeface="Verdana" panose="020B0604030504040204" pitchFamily="34" charset="0"/>
              <a:ea typeface="Verdana" panose="020B0604030504040204" pitchFamily="34" charset="0"/>
              <a:cs typeface="Verdana" panose="020B0604030504040204" pitchFamily="34" charset="0"/>
            </a:endParaRPr>
          </a:p>
          <a:p>
            <a:r>
              <a:rPr lang="en-IE" dirty="0" smtClean="0">
                <a:latin typeface="Verdana" panose="020B0604030504040204" pitchFamily="34" charset="0"/>
                <a:ea typeface="Verdana" panose="020B0604030504040204" pitchFamily="34" charset="0"/>
                <a:cs typeface="Verdana" panose="020B0604030504040204" pitchFamily="34" charset="0"/>
              </a:rPr>
              <a:t>Providing them with extended time for testing.</a:t>
            </a:r>
          </a:p>
          <a:p>
            <a:endParaRPr lang="en-IE"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1076318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E1"/>
        </a:solid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79472" y="968061"/>
            <a:ext cx="5833056" cy="1425858"/>
          </a:xfrm>
          <a:prstGeom prst="rect">
            <a:avLst/>
          </a:prstGeom>
        </p:spPr>
      </p:pic>
      <p:sp>
        <p:nvSpPr>
          <p:cNvPr id="8" name="Rectangle 7"/>
          <p:cNvSpPr/>
          <p:nvPr/>
        </p:nvSpPr>
        <p:spPr>
          <a:xfrm>
            <a:off x="1667322" y="3010250"/>
            <a:ext cx="8857356" cy="3108543"/>
          </a:xfrm>
          <a:prstGeom prst="rect">
            <a:avLst/>
          </a:prstGeom>
        </p:spPr>
        <p:txBody>
          <a:bodyPr wrap="square">
            <a:spAutoFit/>
          </a:bodyPr>
          <a:lstStyle/>
          <a:p>
            <a:pPr algn="just"/>
            <a:r>
              <a:rPr lang="en-IE" sz="2800" dirty="0" err="1"/>
              <a:t>vCalc</a:t>
            </a:r>
            <a:r>
              <a:rPr lang="en-IE" sz="2800" dirty="0"/>
              <a:t> has a library of free online calculators pre-built with specific formulas for specific tasks. Just search for your task. Use for conversions, research, math, algebra, calculus, engineering, work or school.  There are specific calculators for tasks in nursing, physics, chemistry, engineering, business, education, construction, finance, science, calendars, and ancient and foreign measures.</a:t>
            </a:r>
          </a:p>
        </p:txBody>
      </p:sp>
    </p:spTree>
    <p:extLst>
      <p:ext uri="{BB962C8B-B14F-4D97-AF65-F5344CB8AC3E}">
        <p14:creationId xmlns:p14="http://schemas.microsoft.com/office/powerpoint/2010/main" val="10229928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3504" y="1916682"/>
            <a:ext cx="10782300" cy="3352800"/>
          </a:xfrm>
        </p:spPr>
        <p:txBody>
          <a:bodyPr>
            <a:normAutofit fontScale="90000"/>
          </a:bodyPr>
          <a:lstStyle/>
          <a:p>
            <a:pPr algn="ctr"/>
            <a:r>
              <a:rPr lang="en-IE" sz="6000" dirty="0" smtClean="0">
                <a:latin typeface="Verdana" panose="020B0604030504040204" pitchFamily="34" charset="0"/>
                <a:ea typeface="Verdana" panose="020B0604030504040204" pitchFamily="34" charset="0"/>
                <a:cs typeface="Verdana" panose="020B0604030504040204" pitchFamily="34" charset="0"/>
              </a:rPr>
              <a:t>Thanks !!!</a:t>
            </a:r>
            <a:br>
              <a:rPr lang="en-IE" sz="6000" dirty="0" smtClean="0">
                <a:latin typeface="Verdana" panose="020B0604030504040204" pitchFamily="34" charset="0"/>
                <a:ea typeface="Verdana" panose="020B0604030504040204" pitchFamily="34" charset="0"/>
                <a:cs typeface="Verdana" panose="020B0604030504040204" pitchFamily="34" charset="0"/>
              </a:rPr>
            </a:br>
            <a:r>
              <a:rPr lang="en-IE" sz="4900" dirty="0">
                <a:latin typeface="Verdana" panose="020B0604030504040204" pitchFamily="34" charset="0"/>
                <a:ea typeface="Verdana" panose="020B0604030504040204" pitchFamily="34" charset="0"/>
                <a:cs typeface="Verdana" panose="020B0604030504040204" pitchFamily="34" charset="0"/>
              </a:rPr>
              <a:t/>
            </a:r>
            <a:br>
              <a:rPr lang="en-IE" sz="4900" dirty="0">
                <a:latin typeface="Verdana" panose="020B0604030504040204" pitchFamily="34" charset="0"/>
                <a:ea typeface="Verdana" panose="020B0604030504040204" pitchFamily="34" charset="0"/>
                <a:cs typeface="Verdana" panose="020B0604030504040204" pitchFamily="34" charset="0"/>
              </a:rPr>
            </a:br>
            <a:r>
              <a:rPr lang="en-IE" sz="4900" dirty="0" smtClean="0">
                <a:latin typeface="Verdana" panose="020B0604030504040204" pitchFamily="34" charset="0"/>
                <a:ea typeface="Verdana" panose="020B0604030504040204" pitchFamily="34" charset="0"/>
                <a:cs typeface="Verdana" panose="020B0604030504040204" pitchFamily="34" charset="0"/>
              </a:rPr>
              <a:t>Please contact me if you have any comments or suggestions:</a:t>
            </a:r>
            <a:br>
              <a:rPr lang="en-IE" sz="4900" dirty="0" smtClean="0">
                <a:latin typeface="Verdana" panose="020B0604030504040204" pitchFamily="34" charset="0"/>
                <a:ea typeface="Verdana" panose="020B0604030504040204" pitchFamily="34" charset="0"/>
                <a:cs typeface="Verdana" panose="020B0604030504040204" pitchFamily="34" charset="0"/>
              </a:rPr>
            </a:br>
            <a:r>
              <a:rPr lang="en-IE" sz="4900" dirty="0" smtClean="0">
                <a:latin typeface="Verdana" panose="020B0604030504040204" pitchFamily="34" charset="0"/>
                <a:ea typeface="Verdana" panose="020B0604030504040204" pitchFamily="34" charset="0"/>
                <a:cs typeface="Verdana" panose="020B0604030504040204" pitchFamily="34" charset="0"/>
              </a:rPr>
              <a:t> </a:t>
            </a:r>
            <a:br>
              <a:rPr lang="en-IE" sz="4900" dirty="0" smtClean="0">
                <a:latin typeface="Verdana" panose="020B0604030504040204" pitchFamily="34" charset="0"/>
                <a:ea typeface="Verdana" panose="020B0604030504040204" pitchFamily="34" charset="0"/>
                <a:cs typeface="Verdana" panose="020B0604030504040204" pitchFamily="34" charset="0"/>
              </a:rPr>
            </a:br>
            <a:r>
              <a:rPr lang="en-IE" sz="5400" dirty="0" smtClean="0">
                <a:latin typeface="Verdana" panose="020B0604030504040204" pitchFamily="34" charset="0"/>
                <a:ea typeface="Verdana" panose="020B0604030504040204" pitchFamily="34" charset="0"/>
                <a:cs typeface="Verdana" panose="020B0604030504040204" pitchFamily="34" charset="0"/>
              </a:rPr>
              <a:t>Damian.Gordon@dit.ie</a:t>
            </a:r>
            <a:endParaRPr lang="en-IE" sz="6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2603129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E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7127" y="764373"/>
            <a:ext cx="10669073" cy="1293028"/>
          </a:xfrm>
        </p:spPr>
        <p:txBody>
          <a:bodyPr>
            <a:normAutofit/>
          </a:bodyPr>
          <a:lstStyle/>
          <a:p>
            <a:r>
              <a:rPr lang="en-IE" sz="3200" dirty="0">
                <a:latin typeface="Verdana" panose="020B0604030504040204" pitchFamily="34" charset="0"/>
                <a:ea typeface="Verdana" panose="020B0604030504040204" pitchFamily="34" charset="0"/>
                <a:cs typeface="Verdana" panose="020B0604030504040204" pitchFamily="34" charset="0"/>
              </a:rPr>
              <a:t>Dyscalculia</a:t>
            </a:r>
          </a:p>
        </p:txBody>
      </p:sp>
      <p:sp>
        <p:nvSpPr>
          <p:cNvPr id="3" name="Content Placeholder 2"/>
          <p:cNvSpPr>
            <a:spLocks noGrp="1"/>
          </p:cNvSpPr>
          <p:nvPr>
            <p:ph idx="1"/>
          </p:nvPr>
        </p:nvSpPr>
        <p:spPr/>
        <p:txBody>
          <a:bodyPr>
            <a:normAutofit/>
          </a:bodyPr>
          <a:lstStyle/>
          <a:p>
            <a:r>
              <a:rPr lang="en-IE" dirty="0">
                <a:latin typeface="Verdana" panose="020B0604030504040204" pitchFamily="34" charset="0"/>
                <a:ea typeface="Verdana" panose="020B0604030504040204" pitchFamily="34" charset="0"/>
                <a:cs typeface="Verdana" panose="020B0604030504040204" pitchFamily="34" charset="0"/>
                <a:hlinkClick r:id="rId2"/>
              </a:rPr>
              <a:t>http://</a:t>
            </a:r>
            <a:r>
              <a:rPr lang="en-IE" dirty="0" smtClean="0">
                <a:latin typeface="Verdana" panose="020B0604030504040204" pitchFamily="34" charset="0"/>
                <a:ea typeface="Verdana" panose="020B0604030504040204" pitchFamily="34" charset="0"/>
                <a:cs typeface="Verdana" panose="020B0604030504040204" pitchFamily="34" charset="0"/>
                <a:hlinkClick r:id="rId2"/>
              </a:rPr>
              <a:t>www.dyscalculia.org</a:t>
            </a:r>
            <a:endParaRPr lang="en-IE" dirty="0" smtClean="0">
              <a:latin typeface="Verdana" panose="020B0604030504040204" pitchFamily="34" charset="0"/>
              <a:ea typeface="Verdana" panose="020B0604030504040204" pitchFamily="34" charset="0"/>
              <a:cs typeface="Verdana" panose="020B0604030504040204" pitchFamily="34" charset="0"/>
            </a:endParaRPr>
          </a:p>
          <a:p>
            <a:endParaRPr lang="en-IE" dirty="0">
              <a:latin typeface="Verdana" panose="020B0604030504040204" pitchFamily="34" charset="0"/>
              <a:ea typeface="Verdana" panose="020B0604030504040204" pitchFamily="34" charset="0"/>
              <a:cs typeface="Verdana" panose="020B0604030504040204" pitchFamily="34" charset="0"/>
            </a:endParaRPr>
          </a:p>
          <a:p>
            <a:endParaRPr lang="en-IE" dirty="0" smtClean="0">
              <a:latin typeface="Verdana" panose="020B0604030504040204" pitchFamily="34" charset="0"/>
              <a:ea typeface="Verdana" panose="020B0604030504040204" pitchFamily="34" charset="0"/>
              <a:cs typeface="Verdana" panose="020B0604030504040204" pitchFamily="34" charset="0"/>
            </a:endParaRPr>
          </a:p>
          <a:p>
            <a:r>
              <a:rPr lang="en-IE" b="1" dirty="0" smtClean="0">
                <a:latin typeface="Verdana" panose="020B0604030504040204" pitchFamily="34" charset="0"/>
                <a:ea typeface="Verdana" panose="020B0604030504040204" pitchFamily="34" charset="0"/>
                <a:cs typeface="Verdana" panose="020B0604030504040204" pitchFamily="34" charset="0"/>
              </a:rPr>
              <a:t>Dyscalculia is a </a:t>
            </a:r>
            <a:r>
              <a:rPr lang="en-IE" b="1" dirty="0">
                <a:latin typeface="Verdana" panose="020B0604030504040204" pitchFamily="34" charset="0"/>
                <a:ea typeface="Verdana" panose="020B0604030504040204" pitchFamily="34" charset="0"/>
                <a:cs typeface="Verdana" panose="020B0604030504040204" pitchFamily="34" charset="0"/>
              </a:rPr>
              <a:t>specific learning disability affecting numbers and maths </a:t>
            </a:r>
            <a:r>
              <a:rPr lang="en-IE" b="1" dirty="0" smtClean="0">
                <a:latin typeface="Verdana" panose="020B0604030504040204" pitchFamily="34" charset="0"/>
                <a:ea typeface="Verdana" panose="020B0604030504040204" pitchFamily="34" charset="0"/>
                <a:cs typeface="Verdana" panose="020B0604030504040204" pitchFamily="34" charset="0"/>
              </a:rPr>
              <a:t>(it’s </a:t>
            </a:r>
            <a:r>
              <a:rPr lang="en-IE" b="1" dirty="0">
                <a:latin typeface="Verdana" panose="020B0604030504040204" pitchFamily="34" charset="0"/>
                <a:ea typeface="Verdana" panose="020B0604030504040204" pitchFamily="34" charset="0"/>
                <a:cs typeface="Verdana" panose="020B0604030504040204" pitchFamily="34" charset="0"/>
              </a:rPr>
              <a:t>really </a:t>
            </a:r>
            <a:r>
              <a:rPr lang="en-IE" b="1" dirty="0" smtClean="0">
                <a:latin typeface="Verdana" panose="020B0604030504040204" pitchFamily="34" charset="0"/>
                <a:ea typeface="Verdana" panose="020B0604030504040204" pitchFamily="34" charset="0"/>
                <a:cs typeface="Verdana" panose="020B0604030504040204" pitchFamily="34" charset="0"/>
              </a:rPr>
              <a:t>about an </a:t>
            </a:r>
            <a:r>
              <a:rPr lang="en-IE" b="1" dirty="0">
                <a:latin typeface="Verdana" panose="020B0604030504040204" pitchFamily="34" charset="0"/>
                <a:ea typeface="Verdana" panose="020B0604030504040204" pitchFamily="34" charset="0"/>
                <a:cs typeface="Verdana" panose="020B0604030504040204" pitchFamily="34" charset="0"/>
              </a:rPr>
              <a:t>inability to conceptualise </a:t>
            </a:r>
            <a:r>
              <a:rPr lang="en-IE" b="1" dirty="0" smtClean="0">
                <a:latin typeface="Verdana" panose="020B0604030504040204" pitchFamily="34" charset="0"/>
                <a:ea typeface="Verdana" panose="020B0604030504040204" pitchFamily="34" charset="0"/>
                <a:cs typeface="Verdana" panose="020B0604030504040204" pitchFamily="34" charset="0"/>
              </a:rPr>
              <a:t>numbers)</a:t>
            </a:r>
            <a:endParaRPr lang="en-IE" b="1"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3221132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E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7127" y="764373"/>
            <a:ext cx="10669073" cy="1293028"/>
          </a:xfrm>
        </p:spPr>
        <p:txBody>
          <a:bodyPr>
            <a:normAutofit/>
          </a:bodyPr>
          <a:lstStyle/>
          <a:p>
            <a:r>
              <a:rPr lang="en-IE" sz="3200" dirty="0">
                <a:latin typeface="Verdana" panose="020B0604030504040204" pitchFamily="34" charset="0"/>
                <a:ea typeface="Verdana" panose="020B0604030504040204" pitchFamily="34" charset="0"/>
                <a:cs typeface="Verdana" panose="020B0604030504040204" pitchFamily="34" charset="0"/>
              </a:rPr>
              <a:t>Dyscalculia</a:t>
            </a:r>
          </a:p>
        </p:txBody>
      </p:sp>
      <p:sp>
        <p:nvSpPr>
          <p:cNvPr id="3" name="Content Placeholder 2"/>
          <p:cNvSpPr>
            <a:spLocks noGrp="1"/>
          </p:cNvSpPr>
          <p:nvPr>
            <p:ph idx="1"/>
          </p:nvPr>
        </p:nvSpPr>
        <p:spPr/>
        <p:txBody>
          <a:bodyPr>
            <a:normAutofit fontScale="92500" lnSpcReduction="10000"/>
          </a:bodyPr>
          <a:lstStyle/>
          <a:p>
            <a:r>
              <a:rPr lang="en-IE" dirty="0" smtClean="0">
                <a:latin typeface="Verdana" panose="020B0604030504040204" pitchFamily="34" charset="0"/>
                <a:ea typeface="Verdana" panose="020B0604030504040204" pitchFamily="34" charset="0"/>
                <a:cs typeface="Verdana" panose="020B0604030504040204" pitchFamily="34" charset="0"/>
              </a:rPr>
              <a:t>Other names:</a:t>
            </a:r>
          </a:p>
          <a:p>
            <a:pPr lvl="1"/>
            <a:r>
              <a:rPr lang="en-IE" dirty="0" smtClean="0">
                <a:latin typeface="Verdana" panose="020B0604030504040204" pitchFamily="34" charset="0"/>
                <a:ea typeface="Verdana" panose="020B0604030504040204" pitchFamily="34" charset="0"/>
                <a:cs typeface="Verdana" panose="020B0604030504040204" pitchFamily="34" charset="0"/>
              </a:rPr>
              <a:t>Disorder </a:t>
            </a:r>
            <a:r>
              <a:rPr lang="en-IE" dirty="0">
                <a:latin typeface="Verdana" panose="020B0604030504040204" pitchFamily="34" charset="0"/>
                <a:ea typeface="Verdana" panose="020B0604030504040204" pitchFamily="34" charset="0"/>
                <a:cs typeface="Verdana" panose="020B0604030504040204" pitchFamily="34" charset="0"/>
              </a:rPr>
              <a:t>in Mathematics (SLD-Math)</a:t>
            </a:r>
          </a:p>
          <a:p>
            <a:pPr lvl="1"/>
            <a:r>
              <a:rPr lang="en-IE" dirty="0">
                <a:latin typeface="Verdana" panose="020B0604030504040204" pitchFamily="34" charset="0"/>
                <a:ea typeface="Verdana" panose="020B0604030504040204" pitchFamily="34" charset="0"/>
                <a:cs typeface="Verdana" panose="020B0604030504040204" pitchFamily="34" charset="0"/>
              </a:rPr>
              <a:t>Math Learning Disability (MLD)</a:t>
            </a:r>
          </a:p>
          <a:p>
            <a:pPr lvl="1"/>
            <a:r>
              <a:rPr lang="en-IE" dirty="0">
                <a:latin typeface="Verdana" panose="020B0604030504040204" pitchFamily="34" charset="0"/>
                <a:ea typeface="Verdana" panose="020B0604030504040204" pitchFamily="34" charset="0"/>
                <a:cs typeface="Verdana" panose="020B0604030504040204" pitchFamily="34" charset="0"/>
              </a:rPr>
              <a:t>Developmental Dyscalculia (DD)</a:t>
            </a:r>
          </a:p>
          <a:p>
            <a:pPr lvl="1"/>
            <a:r>
              <a:rPr lang="en-IE" dirty="0" err="1">
                <a:latin typeface="Verdana" panose="020B0604030504040204" pitchFamily="34" charset="0"/>
                <a:ea typeface="Verdana" panose="020B0604030504040204" pitchFamily="34" charset="0"/>
                <a:cs typeface="Verdana" panose="020B0604030504040204" pitchFamily="34" charset="0"/>
              </a:rPr>
              <a:t>Acalculia</a:t>
            </a:r>
            <a:endParaRPr lang="en-IE" dirty="0">
              <a:latin typeface="Verdana" panose="020B0604030504040204" pitchFamily="34" charset="0"/>
              <a:ea typeface="Verdana" panose="020B0604030504040204" pitchFamily="34" charset="0"/>
              <a:cs typeface="Verdana" panose="020B0604030504040204" pitchFamily="34" charset="0"/>
            </a:endParaRPr>
          </a:p>
          <a:p>
            <a:pPr lvl="1"/>
            <a:r>
              <a:rPr lang="en-IE" b="1" dirty="0" err="1" smtClean="0">
                <a:latin typeface="Verdana" panose="020B0604030504040204" pitchFamily="34" charset="0"/>
                <a:ea typeface="Verdana" panose="020B0604030504040204" pitchFamily="34" charset="0"/>
                <a:cs typeface="Verdana" panose="020B0604030504040204" pitchFamily="34" charset="0"/>
              </a:rPr>
              <a:t>Gerstmann's</a:t>
            </a:r>
            <a:r>
              <a:rPr lang="en-IE" b="1" dirty="0" smtClean="0">
                <a:latin typeface="Verdana" panose="020B0604030504040204" pitchFamily="34" charset="0"/>
                <a:ea typeface="Verdana" panose="020B0604030504040204" pitchFamily="34" charset="0"/>
                <a:cs typeface="Verdana" panose="020B0604030504040204" pitchFamily="34" charset="0"/>
              </a:rPr>
              <a:t> </a:t>
            </a:r>
            <a:r>
              <a:rPr lang="en-IE" b="1" dirty="0">
                <a:latin typeface="Verdana" panose="020B0604030504040204" pitchFamily="34" charset="0"/>
                <a:ea typeface="Verdana" panose="020B0604030504040204" pitchFamily="34" charset="0"/>
                <a:cs typeface="Verdana" panose="020B0604030504040204" pitchFamily="34" charset="0"/>
              </a:rPr>
              <a:t>Syndrome</a:t>
            </a:r>
          </a:p>
          <a:p>
            <a:pPr lvl="1"/>
            <a:r>
              <a:rPr lang="en-IE" dirty="0" smtClean="0">
                <a:latin typeface="Verdana" panose="020B0604030504040204" pitchFamily="34" charset="0"/>
                <a:ea typeface="Verdana" panose="020B0604030504040204" pitchFamily="34" charset="0"/>
                <a:cs typeface="Verdana" panose="020B0604030504040204" pitchFamily="34" charset="0"/>
              </a:rPr>
              <a:t>Math </a:t>
            </a:r>
            <a:r>
              <a:rPr lang="en-IE" dirty="0">
                <a:latin typeface="Verdana" panose="020B0604030504040204" pitchFamily="34" charset="0"/>
                <a:ea typeface="Verdana" panose="020B0604030504040204" pitchFamily="34" charset="0"/>
                <a:cs typeface="Verdana" panose="020B0604030504040204" pitchFamily="34" charset="0"/>
              </a:rPr>
              <a:t>Dyslexia</a:t>
            </a:r>
          </a:p>
          <a:p>
            <a:pPr lvl="1"/>
            <a:r>
              <a:rPr lang="en-IE" dirty="0">
                <a:latin typeface="Verdana" panose="020B0604030504040204" pitchFamily="34" charset="0"/>
                <a:ea typeface="Verdana" panose="020B0604030504040204" pitchFamily="34" charset="0"/>
                <a:cs typeface="Verdana" panose="020B0604030504040204" pitchFamily="34" charset="0"/>
              </a:rPr>
              <a:t>Math Anxiety</a:t>
            </a:r>
          </a:p>
          <a:p>
            <a:pPr lvl="1"/>
            <a:r>
              <a:rPr lang="en-IE" dirty="0" smtClean="0">
                <a:latin typeface="Verdana" panose="020B0604030504040204" pitchFamily="34" charset="0"/>
                <a:ea typeface="Verdana" panose="020B0604030504040204" pitchFamily="34" charset="0"/>
                <a:cs typeface="Verdana" panose="020B0604030504040204" pitchFamily="34" charset="0"/>
              </a:rPr>
              <a:t>Numerical </a:t>
            </a:r>
            <a:r>
              <a:rPr lang="en-IE" dirty="0">
                <a:latin typeface="Verdana" panose="020B0604030504040204" pitchFamily="34" charset="0"/>
                <a:ea typeface="Verdana" panose="020B0604030504040204" pitchFamily="34" charset="0"/>
                <a:cs typeface="Verdana" panose="020B0604030504040204" pitchFamily="34" charset="0"/>
              </a:rPr>
              <a:t>Impairment</a:t>
            </a:r>
          </a:p>
          <a:p>
            <a:pPr lvl="1"/>
            <a:r>
              <a:rPr lang="en-IE" dirty="0">
                <a:latin typeface="Verdana" panose="020B0604030504040204" pitchFamily="34" charset="0"/>
                <a:ea typeface="Verdana" panose="020B0604030504040204" pitchFamily="34" charset="0"/>
                <a:cs typeface="Verdana" panose="020B0604030504040204" pitchFamily="34" charset="0"/>
              </a:rPr>
              <a:t>Number Agnosia</a:t>
            </a:r>
          </a:p>
          <a:p>
            <a:pPr lvl="1"/>
            <a:r>
              <a:rPr lang="en-IE" dirty="0">
                <a:latin typeface="Verdana" panose="020B0604030504040204" pitchFamily="34" charset="0"/>
                <a:ea typeface="Verdana" panose="020B0604030504040204" pitchFamily="34" charset="0"/>
                <a:cs typeface="Verdana" panose="020B0604030504040204" pitchFamily="34" charset="0"/>
              </a:rPr>
              <a:t>Nonverbal Learning Disorder / Disability (NLD)</a:t>
            </a:r>
          </a:p>
          <a:p>
            <a:pPr lvl="1"/>
            <a:endParaRPr lang="en-IE"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6956163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E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7127" y="764373"/>
            <a:ext cx="10669073" cy="1293028"/>
          </a:xfrm>
        </p:spPr>
        <p:txBody>
          <a:bodyPr>
            <a:normAutofit/>
          </a:bodyPr>
          <a:lstStyle/>
          <a:p>
            <a:r>
              <a:rPr lang="en-IE" sz="3200" dirty="0">
                <a:latin typeface="Verdana" panose="020B0604030504040204" pitchFamily="34" charset="0"/>
                <a:ea typeface="Verdana" panose="020B0604030504040204" pitchFamily="34" charset="0"/>
                <a:cs typeface="Verdana" panose="020B0604030504040204" pitchFamily="34" charset="0"/>
              </a:rPr>
              <a:t>Dyscalculia</a:t>
            </a:r>
          </a:p>
        </p:txBody>
      </p:sp>
      <p:sp>
        <p:nvSpPr>
          <p:cNvPr id="3" name="Content Placeholder 2"/>
          <p:cNvSpPr>
            <a:spLocks noGrp="1"/>
          </p:cNvSpPr>
          <p:nvPr>
            <p:ph idx="1"/>
          </p:nvPr>
        </p:nvSpPr>
        <p:spPr/>
        <p:txBody>
          <a:bodyPr>
            <a:normAutofit/>
          </a:bodyPr>
          <a:lstStyle/>
          <a:p>
            <a:r>
              <a:rPr lang="en-IE" dirty="0" smtClean="0">
                <a:latin typeface="Verdana" panose="020B0604030504040204" pitchFamily="34" charset="0"/>
                <a:ea typeface="Verdana" panose="020B0604030504040204" pitchFamily="34" charset="0"/>
                <a:cs typeface="Verdana" panose="020B0604030504040204" pitchFamily="34" charset="0"/>
              </a:rPr>
              <a:t>What’s it like?</a:t>
            </a:r>
            <a:endParaRPr lang="en-IE"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8057153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E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7127" y="764373"/>
            <a:ext cx="10669073" cy="1293028"/>
          </a:xfrm>
        </p:spPr>
        <p:txBody>
          <a:bodyPr>
            <a:normAutofit/>
          </a:bodyPr>
          <a:lstStyle/>
          <a:p>
            <a:r>
              <a:rPr lang="en-IE" sz="3200" dirty="0">
                <a:latin typeface="Verdana" panose="020B0604030504040204" pitchFamily="34" charset="0"/>
                <a:ea typeface="Verdana" panose="020B0604030504040204" pitchFamily="34" charset="0"/>
                <a:cs typeface="Verdana" panose="020B0604030504040204" pitchFamily="34" charset="0"/>
              </a:rPr>
              <a:t>Dyscalculia</a:t>
            </a:r>
          </a:p>
        </p:txBody>
      </p:sp>
      <p:sp>
        <p:nvSpPr>
          <p:cNvPr id="3" name="Content Placeholder 2"/>
          <p:cNvSpPr>
            <a:spLocks noGrp="1"/>
          </p:cNvSpPr>
          <p:nvPr>
            <p:ph idx="1"/>
          </p:nvPr>
        </p:nvSpPr>
        <p:spPr/>
        <p:txBody>
          <a:bodyPr>
            <a:normAutofit/>
          </a:bodyPr>
          <a:lstStyle/>
          <a:p>
            <a:r>
              <a:rPr lang="en-IE" dirty="0" smtClean="0">
                <a:latin typeface="Verdana" panose="020B0604030504040204" pitchFamily="34" charset="0"/>
                <a:ea typeface="Verdana" panose="020B0604030504040204" pitchFamily="34" charset="0"/>
                <a:cs typeface="Verdana" panose="020B0604030504040204" pitchFamily="34" charset="0"/>
              </a:rPr>
              <a:t>What’s it like?</a:t>
            </a:r>
          </a:p>
          <a:p>
            <a:endParaRPr lang="en-IE" dirty="0">
              <a:latin typeface="Verdana" panose="020B0604030504040204" pitchFamily="34" charset="0"/>
              <a:ea typeface="Verdana" panose="020B0604030504040204" pitchFamily="34" charset="0"/>
              <a:cs typeface="Verdana" panose="020B0604030504040204" pitchFamily="34" charset="0"/>
            </a:endParaRPr>
          </a:p>
          <a:p>
            <a:r>
              <a:rPr lang="en-IE" dirty="0" smtClean="0">
                <a:latin typeface="Verdana" panose="020B0604030504040204" pitchFamily="34" charset="0"/>
                <a:ea typeface="Verdana" panose="020B0604030504040204" pitchFamily="34" charset="0"/>
                <a:cs typeface="Verdana" panose="020B0604030504040204" pitchFamily="34" charset="0"/>
              </a:rPr>
              <a:t>It’s different for different people.</a:t>
            </a:r>
            <a:endParaRPr lang="en-IE" dirty="0">
              <a:latin typeface="Verdana" panose="020B0604030504040204" pitchFamily="34" charset="0"/>
              <a:ea typeface="Verdana" panose="020B0604030504040204" pitchFamily="34" charset="0"/>
              <a:cs typeface="Verdana" panose="020B0604030504040204" pitchFamily="34" charset="0"/>
            </a:endParaRPr>
          </a:p>
        </p:txBody>
      </p:sp>
      <p:sp>
        <p:nvSpPr>
          <p:cNvPr id="4" name="Rectangle 3"/>
          <p:cNvSpPr/>
          <p:nvPr/>
        </p:nvSpPr>
        <p:spPr>
          <a:xfrm>
            <a:off x="2047741" y="3734873"/>
            <a:ext cx="6993228" cy="2794716"/>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 name="TextBox 4"/>
          <p:cNvSpPr txBox="1"/>
          <p:nvPr/>
        </p:nvSpPr>
        <p:spPr>
          <a:xfrm>
            <a:off x="8319752" y="3740225"/>
            <a:ext cx="628698" cy="830997"/>
          </a:xfrm>
          <a:prstGeom prst="rect">
            <a:avLst/>
          </a:prstGeom>
          <a:noFill/>
        </p:spPr>
        <p:txBody>
          <a:bodyPr wrap="none" rtlCol="0">
            <a:spAutoFit/>
          </a:bodyPr>
          <a:lstStyle/>
          <a:p>
            <a:r>
              <a:rPr lang="en-IE" sz="4800" b="1" dirty="0" smtClean="0">
                <a:latin typeface="Times New Roman" panose="02020603050405020304" pitchFamily="18" charset="0"/>
                <a:cs typeface="Times New Roman" panose="02020603050405020304" pitchFamily="18" charset="0"/>
              </a:rPr>
              <a:t>U</a:t>
            </a:r>
            <a:endParaRPr lang="en-IE" sz="3200" b="1" dirty="0">
              <a:latin typeface="Times New Roman" panose="02020603050405020304" pitchFamily="18" charset="0"/>
              <a:cs typeface="Times New Roman" panose="02020603050405020304" pitchFamily="18" charset="0"/>
            </a:endParaRPr>
          </a:p>
        </p:txBody>
      </p:sp>
      <p:sp>
        <p:nvSpPr>
          <p:cNvPr id="6" name="Oval 5"/>
          <p:cNvSpPr/>
          <p:nvPr/>
        </p:nvSpPr>
        <p:spPr>
          <a:xfrm>
            <a:off x="3992452" y="4220117"/>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Oval 6"/>
          <p:cNvSpPr/>
          <p:nvPr/>
        </p:nvSpPr>
        <p:spPr>
          <a:xfrm>
            <a:off x="4479703" y="4708739"/>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Oval 7"/>
          <p:cNvSpPr/>
          <p:nvPr/>
        </p:nvSpPr>
        <p:spPr>
          <a:xfrm>
            <a:off x="2998632" y="5261160"/>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Oval 8"/>
          <p:cNvSpPr/>
          <p:nvPr/>
        </p:nvSpPr>
        <p:spPr>
          <a:xfrm>
            <a:off x="3781422" y="5981598"/>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Oval 9"/>
          <p:cNvSpPr/>
          <p:nvPr/>
        </p:nvSpPr>
        <p:spPr>
          <a:xfrm>
            <a:off x="6156102" y="4256270"/>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Oval 10"/>
          <p:cNvSpPr/>
          <p:nvPr/>
        </p:nvSpPr>
        <p:spPr>
          <a:xfrm>
            <a:off x="6591837" y="4474433"/>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Oval 11"/>
          <p:cNvSpPr/>
          <p:nvPr/>
        </p:nvSpPr>
        <p:spPr>
          <a:xfrm>
            <a:off x="6308502" y="5709435"/>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3" name="Oval 12"/>
          <p:cNvSpPr/>
          <p:nvPr/>
        </p:nvSpPr>
        <p:spPr>
          <a:xfrm>
            <a:off x="6744237" y="5927598"/>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4" name="Oval 13"/>
          <p:cNvSpPr/>
          <p:nvPr/>
        </p:nvSpPr>
        <p:spPr>
          <a:xfrm>
            <a:off x="6308502" y="5065492"/>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5" name="Oval 14"/>
          <p:cNvSpPr/>
          <p:nvPr/>
        </p:nvSpPr>
        <p:spPr>
          <a:xfrm>
            <a:off x="6744237" y="5283655"/>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6" name="Oval 15"/>
          <p:cNvSpPr/>
          <p:nvPr/>
        </p:nvSpPr>
        <p:spPr>
          <a:xfrm>
            <a:off x="4788796" y="4228364"/>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Oval 16"/>
          <p:cNvSpPr/>
          <p:nvPr/>
        </p:nvSpPr>
        <p:spPr>
          <a:xfrm>
            <a:off x="5224531" y="4626833"/>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8" name="Oval 17"/>
          <p:cNvSpPr/>
          <p:nvPr/>
        </p:nvSpPr>
        <p:spPr>
          <a:xfrm>
            <a:off x="7944118" y="4756401"/>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9" name="Oval 18"/>
          <p:cNvSpPr/>
          <p:nvPr/>
        </p:nvSpPr>
        <p:spPr>
          <a:xfrm>
            <a:off x="8379853" y="4974564"/>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0" name="Oval 19"/>
          <p:cNvSpPr/>
          <p:nvPr/>
        </p:nvSpPr>
        <p:spPr>
          <a:xfrm>
            <a:off x="7866846" y="5220038"/>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1" name="Oval 20"/>
          <p:cNvSpPr/>
          <p:nvPr/>
        </p:nvSpPr>
        <p:spPr>
          <a:xfrm>
            <a:off x="8135154" y="5451080"/>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2" name="Oval 21"/>
          <p:cNvSpPr/>
          <p:nvPr/>
        </p:nvSpPr>
        <p:spPr>
          <a:xfrm>
            <a:off x="4209247" y="5467218"/>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3" name="Oval 22"/>
          <p:cNvSpPr/>
          <p:nvPr/>
        </p:nvSpPr>
        <p:spPr>
          <a:xfrm>
            <a:off x="4648461" y="6069603"/>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Oval 23"/>
          <p:cNvSpPr/>
          <p:nvPr/>
        </p:nvSpPr>
        <p:spPr>
          <a:xfrm>
            <a:off x="4941196" y="5797440"/>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Oval 24"/>
          <p:cNvSpPr/>
          <p:nvPr/>
        </p:nvSpPr>
        <p:spPr>
          <a:xfrm>
            <a:off x="5376931" y="6015603"/>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Oval 25"/>
          <p:cNvSpPr/>
          <p:nvPr/>
        </p:nvSpPr>
        <p:spPr>
          <a:xfrm>
            <a:off x="4119094" y="5132375"/>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Oval 26"/>
          <p:cNvSpPr/>
          <p:nvPr/>
        </p:nvSpPr>
        <p:spPr>
          <a:xfrm>
            <a:off x="4554829" y="5118716"/>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Oval 27"/>
          <p:cNvSpPr/>
          <p:nvPr/>
        </p:nvSpPr>
        <p:spPr>
          <a:xfrm>
            <a:off x="4915438" y="4998953"/>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Oval 28"/>
          <p:cNvSpPr/>
          <p:nvPr/>
        </p:nvSpPr>
        <p:spPr>
          <a:xfrm>
            <a:off x="5351173" y="5217116"/>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Oval 29"/>
          <p:cNvSpPr/>
          <p:nvPr/>
        </p:nvSpPr>
        <p:spPr>
          <a:xfrm>
            <a:off x="3266770" y="5661235"/>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Oval 30"/>
          <p:cNvSpPr/>
          <p:nvPr/>
        </p:nvSpPr>
        <p:spPr>
          <a:xfrm>
            <a:off x="2854821" y="4680833"/>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Oval 31"/>
          <p:cNvSpPr/>
          <p:nvPr/>
        </p:nvSpPr>
        <p:spPr>
          <a:xfrm>
            <a:off x="6732944" y="4110699"/>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Oval 32"/>
          <p:cNvSpPr/>
          <p:nvPr/>
        </p:nvSpPr>
        <p:spPr>
          <a:xfrm>
            <a:off x="3651165" y="5242873"/>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Oval 33"/>
          <p:cNvSpPr/>
          <p:nvPr/>
        </p:nvSpPr>
        <p:spPr>
          <a:xfrm>
            <a:off x="5675292" y="4459406"/>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Oval 34"/>
          <p:cNvSpPr/>
          <p:nvPr/>
        </p:nvSpPr>
        <p:spPr>
          <a:xfrm>
            <a:off x="5608749" y="5745144"/>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Oval 35"/>
          <p:cNvSpPr/>
          <p:nvPr/>
        </p:nvSpPr>
        <p:spPr>
          <a:xfrm>
            <a:off x="5750419" y="4869383"/>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Oval 36"/>
          <p:cNvSpPr/>
          <p:nvPr/>
        </p:nvSpPr>
        <p:spPr>
          <a:xfrm>
            <a:off x="7089821" y="4212558"/>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Oval 37"/>
          <p:cNvSpPr/>
          <p:nvPr/>
        </p:nvSpPr>
        <p:spPr>
          <a:xfrm>
            <a:off x="7242221" y="5665723"/>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Oval 38"/>
          <p:cNvSpPr/>
          <p:nvPr/>
        </p:nvSpPr>
        <p:spPr>
          <a:xfrm>
            <a:off x="7242221" y="5021780"/>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Oval 39"/>
          <p:cNvSpPr/>
          <p:nvPr/>
        </p:nvSpPr>
        <p:spPr>
          <a:xfrm>
            <a:off x="7540241" y="4570670"/>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Oval 40"/>
          <p:cNvSpPr/>
          <p:nvPr/>
        </p:nvSpPr>
        <p:spPr>
          <a:xfrm>
            <a:off x="3488367" y="4448675"/>
            <a:ext cx="1736164" cy="1431007"/>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Oval 41"/>
          <p:cNvSpPr/>
          <p:nvPr/>
        </p:nvSpPr>
        <p:spPr>
          <a:xfrm>
            <a:off x="5908300" y="6078399"/>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Oval 42"/>
          <p:cNvSpPr/>
          <p:nvPr/>
        </p:nvSpPr>
        <p:spPr>
          <a:xfrm>
            <a:off x="7821997" y="4228364"/>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Oval 43"/>
          <p:cNvSpPr/>
          <p:nvPr/>
        </p:nvSpPr>
        <p:spPr>
          <a:xfrm>
            <a:off x="5405173" y="4146803"/>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Oval 44"/>
          <p:cNvSpPr/>
          <p:nvPr/>
        </p:nvSpPr>
        <p:spPr>
          <a:xfrm>
            <a:off x="2401913" y="5733379"/>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Oval 45"/>
          <p:cNvSpPr/>
          <p:nvPr/>
        </p:nvSpPr>
        <p:spPr>
          <a:xfrm>
            <a:off x="2837648" y="5951542"/>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Oval 46"/>
          <p:cNvSpPr/>
          <p:nvPr/>
        </p:nvSpPr>
        <p:spPr>
          <a:xfrm>
            <a:off x="3287220" y="5994345"/>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Oval 47"/>
          <p:cNvSpPr/>
          <p:nvPr/>
        </p:nvSpPr>
        <p:spPr>
          <a:xfrm>
            <a:off x="2713155" y="5533323"/>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Oval 48"/>
          <p:cNvSpPr/>
          <p:nvPr/>
        </p:nvSpPr>
        <p:spPr>
          <a:xfrm>
            <a:off x="2619271" y="5120220"/>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Oval 49"/>
          <p:cNvSpPr/>
          <p:nvPr/>
        </p:nvSpPr>
        <p:spPr>
          <a:xfrm>
            <a:off x="5958788" y="4744376"/>
            <a:ext cx="1736164" cy="1431007"/>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Oval 50"/>
          <p:cNvSpPr/>
          <p:nvPr/>
        </p:nvSpPr>
        <p:spPr>
          <a:xfrm>
            <a:off x="3988156" y="4769615"/>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TextBox 51"/>
          <p:cNvSpPr txBox="1"/>
          <p:nvPr/>
        </p:nvSpPr>
        <p:spPr>
          <a:xfrm>
            <a:off x="7589608" y="5529061"/>
            <a:ext cx="492443" cy="646331"/>
          </a:xfrm>
          <a:prstGeom prst="rect">
            <a:avLst/>
          </a:prstGeom>
          <a:noFill/>
        </p:spPr>
        <p:txBody>
          <a:bodyPr wrap="none" rtlCol="0">
            <a:spAutoFit/>
          </a:bodyPr>
          <a:lstStyle/>
          <a:p>
            <a:r>
              <a:rPr lang="en-IE" sz="3600" b="1" dirty="0">
                <a:latin typeface="Times New Roman" panose="02020603050405020304" pitchFamily="18" charset="0"/>
                <a:cs typeface="Times New Roman" panose="02020603050405020304" pitchFamily="18" charset="0"/>
              </a:rPr>
              <a:t>B</a:t>
            </a:r>
            <a:endParaRPr lang="en-IE" sz="3200" b="1" dirty="0">
              <a:latin typeface="Times New Roman" panose="02020603050405020304" pitchFamily="18" charset="0"/>
              <a:cs typeface="Times New Roman" panose="02020603050405020304" pitchFamily="18" charset="0"/>
            </a:endParaRPr>
          </a:p>
        </p:txBody>
      </p:sp>
      <p:sp>
        <p:nvSpPr>
          <p:cNvPr id="53" name="TextBox 52"/>
          <p:cNvSpPr txBox="1"/>
          <p:nvPr/>
        </p:nvSpPr>
        <p:spPr>
          <a:xfrm>
            <a:off x="3195090" y="4123730"/>
            <a:ext cx="518091" cy="646331"/>
          </a:xfrm>
          <a:prstGeom prst="rect">
            <a:avLst/>
          </a:prstGeom>
          <a:noFill/>
        </p:spPr>
        <p:txBody>
          <a:bodyPr wrap="none" rtlCol="0">
            <a:spAutoFit/>
          </a:bodyPr>
          <a:lstStyle/>
          <a:p>
            <a:r>
              <a:rPr lang="en-IE" sz="3600" b="1" dirty="0" smtClean="0">
                <a:latin typeface="Times New Roman" panose="02020603050405020304" pitchFamily="18" charset="0"/>
                <a:cs typeface="Times New Roman" panose="02020603050405020304" pitchFamily="18" charset="0"/>
              </a:rPr>
              <a:t>A</a:t>
            </a:r>
            <a:endParaRPr lang="en-IE"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43630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E1"/>
        </a:solid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3945" y="0"/>
            <a:ext cx="10792496" cy="6852378"/>
          </a:xfrm>
          <a:prstGeom prst="rect">
            <a:avLst/>
          </a:prstGeom>
        </p:spPr>
      </p:pic>
    </p:spTree>
    <p:extLst>
      <p:ext uri="{BB962C8B-B14F-4D97-AF65-F5344CB8AC3E}">
        <p14:creationId xmlns:p14="http://schemas.microsoft.com/office/powerpoint/2010/main" val="7629274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E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7127" y="764373"/>
            <a:ext cx="10669073" cy="1293028"/>
          </a:xfrm>
        </p:spPr>
        <p:txBody>
          <a:bodyPr>
            <a:normAutofit/>
          </a:bodyPr>
          <a:lstStyle/>
          <a:p>
            <a:r>
              <a:rPr lang="en-IE" sz="3200" dirty="0">
                <a:latin typeface="Verdana" panose="020B0604030504040204" pitchFamily="34" charset="0"/>
                <a:ea typeface="Verdana" panose="020B0604030504040204" pitchFamily="34" charset="0"/>
                <a:cs typeface="Verdana" panose="020B0604030504040204" pitchFamily="34" charset="0"/>
              </a:rPr>
              <a:t>Dyscalculia</a:t>
            </a:r>
          </a:p>
        </p:txBody>
      </p:sp>
      <p:sp>
        <p:nvSpPr>
          <p:cNvPr id="3" name="Content Placeholder 2"/>
          <p:cNvSpPr>
            <a:spLocks noGrp="1"/>
          </p:cNvSpPr>
          <p:nvPr>
            <p:ph idx="1"/>
          </p:nvPr>
        </p:nvSpPr>
        <p:spPr/>
        <p:txBody>
          <a:bodyPr>
            <a:normAutofit lnSpcReduction="10000"/>
          </a:bodyPr>
          <a:lstStyle/>
          <a:p>
            <a:r>
              <a:rPr lang="en-IE" sz="2800" dirty="0" smtClean="0">
                <a:latin typeface="Verdana" panose="020B0604030504040204" pitchFamily="34" charset="0"/>
                <a:ea typeface="Verdana" panose="020B0604030504040204" pitchFamily="34" charset="0"/>
                <a:cs typeface="Verdana" panose="020B0604030504040204" pitchFamily="34" charset="0"/>
              </a:rPr>
              <a:t>Has issues with counting.</a:t>
            </a:r>
          </a:p>
          <a:p>
            <a:r>
              <a:rPr lang="en-IE" sz="2800" dirty="0">
                <a:latin typeface="Verdana" panose="020B0604030504040204" pitchFamily="34" charset="0"/>
                <a:ea typeface="Verdana" panose="020B0604030504040204" pitchFamily="34" charset="0"/>
                <a:cs typeface="Verdana" panose="020B0604030504040204" pitchFamily="34" charset="0"/>
              </a:rPr>
              <a:t>Has issues </a:t>
            </a:r>
            <a:r>
              <a:rPr lang="en-IE" sz="2800" dirty="0" smtClean="0">
                <a:latin typeface="Verdana" panose="020B0604030504040204" pitchFamily="34" charset="0"/>
                <a:ea typeface="Verdana" panose="020B0604030504040204" pitchFamily="34" charset="0"/>
                <a:cs typeface="Verdana" panose="020B0604030504040204" pitchFamily="34" charset="0"/>
              </a:rPr>
              <a:t>with </a:t>
            </a:r>
            <a:r>
              <a:rPr lang="en-IE" sz="2800" dirty="0">
                <a:latin typeface="Verdana" panose="020B0604030504040204" pitchFamily="34" charset="0"/>
                <a:ea typeface="Verdana" panose="020B0604030504040204" pitchFamily="34" charset="0"/>
                <a:cs typeface="Verdana" panose="020B0604030504040204" pitchFamily="34" charset="0"/>
              </a:rPr>
              <a:t>using counting strategies for addition</a:t>
            </a:r>
            <a:r>
              <a:rPr lang="en-IE" sz="2800" dirty="0" smtClean="0">
                <a:latin typeface="Verdana" panose="020B0604030504040204" pitchFamily="34" charset="0"/>
                <a:ea typeface="Verdana" panose="020B0604030504040204" pitchFamily="34" charset="0"/>
                <a:cs typeface="Verdana" panose="020B0604030504040204" pitchFamily="34" charset="0"/>
              </a:rPr>
              <a:t>.</a:t>
            </a:r>
          </a:p>
          <a:p>
            <a:r>
              <a:rPr lang="en-IE" sz="2800" dirty="0" smtClean="0">
                <a:latin typeface="Verdana" panose="020B0604030504040204" pitchFamily="34" charset="0"/>
                <a:ea typeface="Verdana" panose="020B0604030504040204" pitchFamily="34" charset="0"/>
                <a:cs typeface="Verdana" panose="020B0604030504040204" pitchFamily="34" charset="0"/>
              </a:rPr>
              <a:t>Has difficulties </a:t>
            </a:r>
            <a:r>
              <a:rPr lang="en-IE" sz="2800" dirty="0">
                <a:latin typeface="Verdana" panose="020B0604030504040204" pitchFamily="34" charset="0"/>
                <a:ea typeface="Verdana" panose="020B0604030504040204" pitchFamily="34" charset="0"/>
                <a:cs typeface="Verdana" panose="020B0604030504040204" pitchFamily="34" charset="0"/>
              </a:rPr>
              <a:t>in memorizing arithmetic facts</a:t>
            </a:r>
            <a:r>
              <a:rPr lang="en-IE" sz="2800" dirty="0" smtClean="0">
                <a:latin typeface="Verdana" panose="020B0604030504040204" pitchFamily="34" charset="0"/>
                <a:ea typeface="Verdana" panose="020B0604030504040204" pitchFamily="34" charset="0"/>
                <a:cs typeface="Verdana" panose="020B0604030504040204" pitchFamily="34" charset="0"/>
              </a:rPr>
              <a:t>.</a:t>
            </a:r>
          </a:p>
          <a:p>
            <a:r>
              <a:rPr lang="en-IE" sz="2800" dirty="0" smtClean="0">
                <a:latin typeface="Verdana" panose="020B0604030504040204" pitchFamily="34" charset="0"/>
                <a:ea typeface="Verdana" panose="020B0604030504040204" pitchFamily="34" charset="0"/>
                <a:cs typeface="Verdana" panose="020B0604030504040204" pitchFamily="34" charset="0"/>
              </a:rPr>
              <a:t>Has </a:t>
            </a:r>
            <a:r>
              <a:rPr lang="en-IE" sz="2800" dirty="0">
                <a:latin typeface="Verdana" panose="020B0604030504040204" pitchFamily="34" charset="0"/>
                <a:ea typeface="Verdana" panose="020B0604030504040204" pitchFamily="34" charset="0"/>
                <a:cs typeface="Verdana" panose="020B0604030504040204" pitchFamily="34" charset="0"/>
              </a:rPr>
              <a:t>s</a:t>
            </a:r>
            <a:r>
              <a:rPr lang="en-IE" sz="2800" dirty="0" smtClean="0">
                <a:latin typeface="Verdana" panose="020B0604030504040204" pitchFamily="34" charset="0"/>
                <a:ea typeface="Verdana" panose="020B0604030504040204" pitchFamily="34" charset="0"/>
                <a:cs typeface="Verdana" panose="020B0604030504040204" pitchFamily="34" charset="0"/>
              </a:rPr>
              <a:t>truggles </a:t>
            </a:r>
            <a:r>
              <a:rPr lang="en-IE" sz="2800" dirty="0">
                <a:latin typeface="Verdana" panose="020B0604030504040204" pitchFamily="34" charset="0"/>
                <a:ea typeface="Verdana" panose="020B0604030504040204" pitchFamily="34" charset="0"/>
                <a:cs typeface="Verdana" panose="020B0604030504040204" pitchFamily="34" charset="0"/>
              </a:rPr>
              <a:t>to apply math concepts to </a:t>
            </a:r>
            <a:r>
              <a:rPr lang="en-IE" sz="2800" dirty="0" smtClean="0">
                <a:latin typeface="Verdana" panose="020B0604030504040204" pitchFamily="34" charset="0"/>
                <a:ea typeface="Verdana" panose="020B0604030504040204" pitchFamily="34" charset="0"/>
                <a:cs typeface="Verdana" panose="020B0604030504040204" pitchFamily="34" charset="0"/>
              </a:rPr>
              <a:t>money.</a:t>
            </a:r>
            <a:endParaRPr lang="en-IE" sz="2800" dirty="0">
              <a:latin typeface="Verdana" panose="020B0604030504040204" pitchFamily="34" charset="0"/>
              <a:ea typeface="Verdana" panose="020B0604030504040204" pitchFamily="34" charset="0"/>
              <a:cs typeface="Verdana" panose="020B0604030504040204" pitchFamily="34" charset="0"/>
            </a:endParaRPr>
          </a:p>
          <a:p>
            <a:r>
              <a:rPr lang="en-IE" sz="2800" dirty="0">
                <a:latin typeface="Verdana" panose="020B0604030504040204" pitchFamily="34" charset="0"/>
                <a:ea typeface="Verdana" panose="020B0604030504040204" pitchFamily="34" charset="0"/>
                <a:cs typeface="Verdana" panose="020B0604030504040204" pitchFamily="34" charset="0"/>
              </a:rPr>
              <a:t>Has a hard time grasping information shown on graphs or charts.</a:t>
            </a:r>
          </a:p>
          <a:p>
            <a:r>
              <a:rPr lang="en-IE" sz="2800" dirty="0" smtClean="0">
                <a:latin typeface="Verdana" panose="020B0604030504040204" pitchFamily="34" charset="0"/>
                <a:ea typeface="Verdana" panose="020B0604030504040204" pitchFamily="34" charset="0"/>
                <a:cs typeface="Verdana" panose="020B0604030504040204" pitchFamily="34" charset="0"/>
              </a:rPr>
              <a:t>Has </a:t>
            </a:r>
            <a:r>
              <a:rPr lang="en-IE" sz="2800" dirty="0">
                <a:latin typeface="Verdana" panose="020B0604030504040204" pitchFamily="34" charset="0"/>
                <a:ea typeface="Verdana" panose="020B0604030504040204" pitchFamily="34" charset="0"/>
                <a:cs typeface="Verdana" panose="020B0604030504040204" pitchFamily="34" charset="0"/>
              </a:rPr>
              <a:t>trouble finding different approaches to the same math problem.</a:t>
            </a:r>
          </a:p>
          <a:p>
            <a:endParaRPr lang="en-IE" sz="2800" dirty="0" smtClean="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4648979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E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11369" y="764373"/>
            <a:ext cx="10694831" cy="1293028"/>
          </a:xfrm>
        </p:spPr>
        <p:txBody>
          <a:bodyPr>
            <a:normAutofit/>
          </a:bodyPr>
          <a:lstStyle/>
          <a:p>
            <a:r>
              <a:rPr lang="en-IE" sz="3200" dirty="0" smtClean="0">
                <a:latin typeface="Verdana" panose="020B0604030504040204" pitchFamily="34" charset="0"/>
                <a:ea typeface="Verdana" panose="020B0604030504040204" pitchFamily="34" charset="0"/>
                <a:cs typeface="Verdana" panose="020B0604030504040204" pitchFamily="34" charset="0"/>
              </a:rPr>
              <a:t>Help the Student to Prepare for Class by:</a:t>
            </a:r>
            <a:endParaRPr lang="en-IE" sz="3200"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p:txBody>
          <a:bodyPr/>
          <a:lstStyle/>
          <a:p>
            <a:r>
              <a:rPr lang="en-IE" dirty="0">
                <a:latin typeface="Verdana" panose="020B0604030504040204" pitchFamily="34" charset="0"/>
                <a:ea typeface="Verdana" panose="020B0604030504040204" pitchFamily="34" charset="0"/>
                <a:cs typeface="Verdana" panose="020B0604030504040204" pitchFamily="34" charset="0"/>
              </a:rPr>
              <a:t>Giving them your notes a few days before class.</a:t>
            </a:r>
          </a:p>
          <a:p>
            <a:pPr marL="0" indent="0">
              <a:buNone/>
            </a:pPr>
            <a:endParaRPr lang="en-IE" dirty="0">
              <a:latin typeface="Verdana" panose="020B0604030504040204" pitchFamily="34" charset="0"/>
              <a:ea typeface="Verdana" panose="020B0604030504040204" pitchFamily="34" charset="0"/>
              <a:cs typeface="Verdana" panose="020B0604030504040204" pitchFamily="34" charset="0"/>
            </a:endParaRPr>
          </a:p>
          <a:p>
            <a:r>
              <a:rPr lang="en-IE" dirty="0">
                <a:latin typeface="Verdana" panose="020B0604030504040204" pitchFamily="34" charset="0"/>
                <a:ea typeface="Verdana" panose="020B0604030504040204" pitchFamily="34" charset="0"/>
                <a:cs typeface="Verdana" panose="020B0604030504040204" pitchFamily="34" charset="0"/>
              </a:rPr>
              <a:t>Giving them labs a few days before the lab (if possible).</a:t>
            </a:r>
          </a:p>
          <a:p>
            <a:endParaRPr lang="en-IE" dirty="0">
              <a:latin typeface="Verdana" panose="020B0604030504040204" pitchFamily="34" charset="0"/>
              <a:ea typeface="Verdana" panose="020B0604030504040204" pitchFamily="34" charset="0"/>
              <a:cs typeface="Verdana" panose="020B0604030504040204" pitchFamily="34" charset="0"/>
            </a:endParaRPr>
          </a:p>
          <a:p>
            <a:r>
              <a:rPr lang="en-IE" dirty="0">
                <a:latin typeface="Verdana" panose="020B0604030504040204" pitchFamily="34" charset="0"/>
                <a:ea typeface="Verdana" panose="020B0604030504040204" pitchFamily="34" charset="0"/>
                <a:cs typeface="Verdana" panose="020B0604030504040204" pitchFamily="34" charset="0"/>
              </a:rPr>
              <a:t>Explaining the key words first before they are used when discussing that topic in class.</a:t>
            </a:r>
          </a:p>
          <a:p>
            <a:endParaRPr lang="en-IE"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9936089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E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3200" dirty="0" smtClean="0">
                <a:latin typeface="Verdana" panose="020B0604030504040204" pitchFamily="34" charset="0"/>
                <a:ea typeface="Verdana" panose="020B0604030504040204" pitchFamily="34" charset="0"/>
                <a:cs typeface="Verdana" panose="020B0604030504040204" pitchFamily="34" charset="0"/>
              </a:rPr>
              <a:t>Help the Student in the Class by:</a:t>
            </a:r>
            <a:endParaRPr lang="en-IE" sz="3200"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p:txBody>
          <a:bodyPr>
            <a:normAutofit lnSpcReduction="10000"/>
          </a:bodyPr>
          <a:lstStyle/>
          <a:p>
            <a:r>
              <a:rPr lang="en-IE" dirty="0">
                <a:latin typeface="Verdana" panose="020B0604030504040204" pitchFamily="34" charset="0"/>
                <a:ea typeface="Verdana" panose="020B0604030504040204" pitchFamily="34" charset="0"/>
                <a:cs typeface="Verdana" panose="020B0604030504040204" pitchFamily="34" charset="0"/>
              </a:rPr>
              <a:t>Using images and diagrams where possible (and help learners devise their own pictures and diagrams</a:t>
            </a:r>
            <a:r>
              <a:rPr lang="en-IE" dirty="0" smtClean="0">
                <a:latin typeface="Verdana" panose="020B0604030504040204" pitchFamily="34" charset="0"/>
                <a:ea typeface="Verdana" panose="020B0604030504040204" pitchFamily="34" charset="0"/>
                <a:cs typeface="Verdana" panose="020B0604030504040204" pitchFamily="34" charset="0"/>
              </a:rPr>
              <a:t>).</a:t>
            </a:r>
          </a:p>
          <a:p>
            <a:endParaRPr lang="en-IE" dirty="0">
              <a:latin typeface="Verdana" panose="020B0604030504040204" pitchFamily="34" charset="0"/>
              <a:ea typeface="Verdana" panose="020B0604030504040204" pitchFamily="34" charset="0"/>
              <a:cs typeface="Verdana" panose="020B0604030504040204" pitchFamily="34" charset="0"/>
            </a:endParaRPr>
          </a:p>
          <a:p>
            <a:r>
              <a:rPr lang="en-IE" dirty="0">
                <a:latin typeface="Verdana" panose="020B0604030504040204" pitchFamily="34" charset="0"/>
                <a:ea typeface="Verdana" panose="020B0604030504040204" pitchFamily="34" charset="0"/>
                <a:cs typeface="Verdana" panose="020B0604030504040204" pitchFamily="34" charset="0"/>
              </a:rPr>
              <a:t>Breaking a longer sentence into a few shorter </a:t>
            </a:r>
            <a:r>
              <a:rPr lang="en-IE" dirty="0" smtClean="0">
                <a:latin typeface="Verdana" panose="020B0604030504040204" pitchFamily="34" charset="0"/>
                <a:ea typeface="Verdana" panose="020B0604030504040204" pitchFamily="34" charset="0"/>
                <a:cs typeface="Verdana" panose="020B0604030504040204" pitchFamily="34" charset="0"/>
              </a:rPr>
              <a:t>ones.</a:t>
            </a:r>
          </a:p>
          <a:p>
            <a:endParaRPr lang="en-IE" dirty="0" smtClean="0">
              <a:latin typeface="Verdana" panose="020B0604030504040204" pitchFamily="34" charset="0"/>
              <a:ea typeface="Verdana" panose="020B0604030504040204" pitchFamily="34" charset="0"/>
              <a:cs typeface="Verdana" panose="020B0604030504040204" pitchFamily="34" charset="0"/>
            </a:endParaRPr>
          </a:p>
          <a:p>
            <a:r>
              <a:rPr lang="en-IE" dirty="0" smtClean="0">
                <a:latin typeface="Verdana" panose="020B0604030504040204" pitchFamily="34" charset="0"/>
                <a:ea typeface="Verdana" panose="020B0604030504040204" pitchFamily="34" charset="0"/>
                <a:cs typeface="Verdana" panose="020B0604030504040204" pitchFamily="34" charset="0"/>
              </a:rPr>
              <a:t>Using concrete objects to illustrate mathematical concepts.</a:t>
            </a:r>
          </a:p>
          <a:p>
            <a:endParaRPr lang="en-IE" dirty="0">
              <a:latin typeface="Verdana" panose="020B0604030504040204" pitchFamily="34" charset="0"/>
              <a:ea typeface="Verdana" panose="020B0604030504040204" pitchFamily="34" charset="0"/>
              <a:cs typeface="Verdana" panose="020B0604030504040204" pitchFamily="34" charset="0"/>
            </a:endParaRPr>
          </a:p>
          <a:p>
            <a:r>
              <a:rPr lang="en-IE" dirty="0" smtClean="0">
                <a:latin typeface="Verdana" panose="020B0604030504040204" pitchFamily="34" charset="0"/>
                <a:ea typeface="Verdana" panose="020B0604030504040204" pitchFamily="34" charset="0"/>
                <a:cs typeface="Verdana" panose="020B0604030504040204" pitchFamily="34" charset="0"/>
              </a:rPr>
              <a:t>Using computer programs that are </a:t>
            </a:r>
            <a:r>
              <a:rPr lang="en-IE" dirty="0">
                <a:latin typeface="Verdana" panose="020B0604030504040204" pitchFamily="34" charset="0"/>
                <a:ea typeface="Verdana" panose="020B0604030504040204" pitchFamily="34" charset="0"/>
                <a:cs typeface="Verdana" panose="020B0604030504040204" pitchFamily="34" charset="0"/>
              </a:rPr>
              <a:t>useful to help consolidate learning.</a:t>
            </a:r>
          </a:p>
        </p:txBody>
      </p:sp>
    </p:spTree>
    <p:extLst>
      <p:ext uri="{BB962C8B-B14F-4D97-AF65-F5344CB8AC3E}">
        <p14:creationId xmlns:p14="http://schemas.microsoft.com/office/powerpoint/2010/main" val="2912416491"/>
      </p:ext>
    </p:extLst>
  </p:cSld>
  <p:clrMapOvr>
    <a:masterClrMapping/>
  </p:clrMapOvr>
  <p:timing>
    <p:tnLst>
      <p:par>
        <p:cTn id="1" dur="indefinite" restart="never" nodeType="tmRoot"/>
      </p:par>
    </p:tnLst>
  </p:timing>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Metropolitan</Template>
  <TotalTime>685</TotalTime>
  <Words>375</Words>
  <Application>Microsoft Office PowerPoint</Application>
  <PresentationFormat>Widescreen</PresentationFormat>
  <Paragraphs>58</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 Light</vt:lpstr>
      <vt:lpstr>Times New Roman</vt:lpstr>
      <vt:lpstr>Verdana</vt:lpstr>
      <vt:lpstr>Metropolitan</vt:lpstr>
      <vt:lpstr>Dyscalculia</vt:lpstr>
      <vt:lpstr>Dyscalculia</vt:lpstr>
      <vt:lpstr>Dyscalculia</vt:lpstr>
      <vt:lpstr>Dyscalculia</vt:lpstr>
      <vt:lpstr>Dyscalculia</vt:lpstr>
      <vt:lpstr>PowerPoint Presentation</vt:lpstr>
      <vt:lpstr>Dyscalculia</vt:lpstr>
      <vt:lpstr>Help the Student to Prepare for Class by:</vt:lpstr>
      <vt:lpstr>Help the Student in the Class by:</vt:lpstr>
      <vt:lpstr>Help the Student in Tests and Assignments by:</vt:lpstr>
      <vt:lpstr>PowerPoint Presentation</vt:lpstr>
      <vt:lpstr>Thanks !!!  Please contact me if you have any comments or suggestions:   Damian.Gordon@dit.ie</vt:lpstr>
    </vt:vector>
  </TitlesOfParts>
  <Company>Dublin Institute of Technology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Central Auditory Processing Disorder (CAPD)</dc:title>
  <dc:creator>Damian Gordon</dc:creator>
  <cp:lastModifiedBy>Damian Gordon</cp:lastModifiedBy>
  <cp:revision>77</cp:revision>
  <dcterms:created xsi:type="dcterms:W3CDTF">2017-10-11T11:50:17Z</dcterms:created>
  <dcterms:modified xsi:type="dcterms:W3CDTF">2018-01-06T20:25:34Z</dcterms:modified>
</cp:coreProperties>
</file>