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74" r:id="rId2"/>
    <p:sldId id="294" r:id="rId3"/>
    <p:sldId id="295" r:id="rId4"/>
    <p:sldId id="299" r:id="rId5"/>
    <p:sldId id="296" r:id="rId6"/>
    <p:sldId id="297" r:id="rId7"/>
    <p:sldId id="298" r:id="rId8"/>
    <p:sldId id="331" r:id="rId9"/>
    <p:sldId id="332" r:id="rId10"/>
    <p:sldId id="333" r:id="rId11"/>
    <p:sldId id="338" r:id="rId12"/>
    <p:sldId id="3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FF0"/>
    <a:srgbClr val="FFFFE7"/>
    <a:srgbClr val="FFFF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686AF7B-0A95-42F7-9680-2B09A537FA09}" type="datetimeFigureOut">
              <a:rPr lang="en-IE" smtClean="0"/>
              <a:t>06/01/2018</a:t>
            </a:fld>
            <a:endParaRPr lang="en-I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I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5803CCE-003B-4B7A-BF0D-F941E2E9F035}" type="slidenum">
              <a:rPr lang="en-IE" smtClean="0"/>
              <a:t>‹#›</a:t>
            </a:fld>
            <a:endParaRPr lang="en-IE"/>
          </a:p>
        </p:txBody>
      </p:sp>
    </p:spTree>
    <p:extLst>
      <p:ext uri="{BB962C8B-B14F-4D97-AF65-F5344CB8AC3E}">
        <p14:creationId xmlns:p14="http://schemas.microsoft.com/office/powerpoint/2010/main" val="23514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6AF7B-0A95-42F7-9680-2B09A537FA09}" type="datetimeFigureOut">
              <a:rPr lang="en-IE" smtClean="0"/>
              <a:t>06/01/2018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25709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6AF7B-0A95-42F7-9680-2B09A537FA09}" type="datetimeFigureOut">
              <a:rPr lang="en-IE" smtClean="0"/>
              <a:t>06/01/2018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149301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6AF7B-0A95-42F7-9680-2B09A537FA09}" type="datetimeFigureOut">
              <a:rPr lang="en-IE" smtClean="0"/>
              <a:t>06/01/2018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254742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6AF7B-0A95-42F7-9680-2B09A537FA09}" type="datetimeFigureOut">
              <a:rPr lang="en-IE" smtClean="0"/>
              <a:t>06/01/2018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492600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86AF7B-0A95-42F7-9680-2B09A537FA09}" type="datetimeFigureOut">
              <a:rPr lang="en-IE" smtClean="0"/>
              <a:t>06/01/2018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153149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86AF7B-0A95-42F7-9680-2B09A537FA09}" type="datetimeFigureOut">
              <a:rPr lang="en-IE" smtClean="0"/>
              <a:t>06/01/2018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300378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86AF7B-0A95-42F7-9680-2B09A537FA09}" type="datetimeFigureOut">
              <a:rPr lang="en-IE" smtClean="0"/>
              <a:t>06/01/2018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5711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6AF7B-0A95-42F7-9680-2B09A537FA09}" type="datetimeFigureOut">
              <a:rPr lang="en-IE" smtClean="0"/>
              <a:t>06/01/2018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5803CCE-003B-4B7A-BF0D-F941E2E9F035}" type="slidenum">
              <a:rPr lang="en-IE" smtClean="0"/>
              <a:t>‹#›</a:t>
            </a:fld>
            <a:endParaRPr lang="en-IE"/>
          </a:p>
        </p:txBody>
      </p:sp>
    </p:spTree>
    <p:extLst>
      <p:ext uri="{BB962C8B-B14F-4D97-AF65-F5344CB8AC3E}">
        <p14:creationId xmlns:p14="http://schemas.microsoft.com/office/powerpoint/2010/main" val="3197476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C686AF7B-0A95-42F7-9680-2B09A537FA09}" type="datetimeFigureOut">
              <a:rPr lang="en-IE" smtClean="0"/>
              <a:t>06/01/2018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5803CCE-003B-4B7A-BF0D-F941E2E9F035}" type="slidenum">
              <a:rPr lang="en-IE" smtClean="0"/>
              <a:t>‹#›</a:t>
            </a:fld>
            <a:endParaRPr lang="en-IE"/>
          </a:p>
        </p:txBody>
      </p:sp>
    </p:spTree>
    <p:extLst>
      <p:ext uri="{BB962C8B-B14F-4D97-AF65-F5344CB8AC3E}">
        <p14:creationId xmlns:p14="http://schemas.microsoft.com/office/powerpoint/2010/main" val="261876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686AF7B-0A95-42F7-9680-2B09A537FA09}" type="datetimeFigureOut">
              <a:rPr lang="en-IE" smtClean="0"/>
              <a:t>06/01/2018</a:t>
            </a:fld>
            <a:endParaRPr lang="en-I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I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5803CCE-003B-4B7A-BF0D-F941E2E9F035}" type="slidenum">
              <a:rPr lang="en-IE" smtClean="0"/>
              <a:t>‹#›</a:t>
            </a:fld>
            <a:endParaRPr lang="en-IE"/>
          </a:p>
        </p:txBody>
      </p:sp>
    </p:spTree>
    <p:extLst>
      <p:ext uri="{BB962C8B-B14F-4D97-AF65-F5344CB8AC3E}">
        <p14:creationId xmlns:p14="http://schemas.microsoft.com/office/powerpoint/2010/main" val="37836168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686AF7B-0A95-42F7-9680-2B09A537FA09}" type="datetimeFigureOut">
              <a:rPr lang="en-IE" smtClean="0"/>
              <a:t>06/01/2018</a:t>
            </a:fld>
            <a:endParaRPr lang="en-I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I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5803CCE-003B-4B7A-BF0D-F941E2E9F035}" type="slidenum">
              <a:rPr lang="en-IE" smtClean="0"/>
              <a:t>‹#›</a:t>
            </a:fld>
            <a:endParaRPr lang="en-IE"/>
          </a:p>
        </p:txBody>
      </p:sp>
    </p:spTree>
    <p:extLst>
      <p:ext uri="{BB962C8B-B14F-4D97-AF65-F5344CB8AC3E}">
        <p14:creationId xmlns:p14="http://schemas.microsoft.com/office/powerpoint/2010/main" val="1224127248"/>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yscalculi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0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4" name="Subtitle 3"/>
          <p:cNvSpPr>
            <a:spLocks noGrp="1"/>
          </p:cNvSpPr>
          <p:nvPr>
            <p:ph type="subTitle" idx="1"/>
          </p:nvPr>
        </p:nvSpPr>
        <p:spPr/>
        <p:txBody>
          <a:bodyPr/>
          <a:lstStyle/>
          <a:p>
            <a:endParaRPr lang="en-IE">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4324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r>
              <a:rPr lang="en-IE" sz="3200" dirty="0" smtClean="0">
                <a:latin typeface="Verdana" panose="020B0604030504040204" pitchFamily="34" charset="0"/>
                <a:ea typeface="Verdana" panose="020B0604030504040204" pitchFamily="34" charset="0"/>
                <a:cs typeface="Verdana" panose="020B0604030504040204" pitchFamily="34" charset="0"/>
              </a:rPr>
              <a:t>Help the Student in Tests and Assignments by:</a:t>
            </a:r>
            <a:endParaRPr lang="en-IE"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IE" dirty="0" smtClean="0">
                <a:latin typeface="Verdana" panose="020B0604030504040204" pitchFamily="34" charset="0"/>
                <a:ea typeface="Verdana" panose="020B0604030504040204" pitchFamily="34" charset="0"/>
                <a:cs typeface="Verdana" panose="020B0604030504040204" pitchFamily="34" charset="0"/>
              </a:rPr>
              <a:t>Arranging tests and assignments to work from easiest to hardest problems.</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Considering allowing the student to use a calculator or software.</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Breaking down tests and assignments into small parts (using new paragraphs and bullet points to break things up).</a:t>
            </a:r>
          </a:p>
          <a:p>
            <a:pPr marL="0" indent="0">
              <a:buNone/>
            </a:pPr>
            <a:endParaRPr lang="en-IE" dirty="0" smtClean="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Providing them with extended time for testing.</a:t>
            </a:r>
          </a:p>
          <a:p>
            <a:endParaRPr lang="en-I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07631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9472" y="968061"/>
            <a:ext cx="5833056" cy="1425858"/>
          </a:xfrm>
          <a:prstGeom prst="rect">
            <a:avLst/>
          </a:prstGeom>
        </p:spPr>
      </p:pic>
      <p:sp>
        <p:nvSpPr>
          <p:cNvPr id="8" name="Rectangle 7"/>
          <p:cNvSpPr/>
          <p:nvPr/>
        </p:nvSpPr>
        <p:spPr>
          <a:xfrm>
            <a:off x="1667322" y="3010250"/>
            <a:ext cx="8857356" cy="3108543"/>
          </a:xfrm>
          <a:prstGeom prst="rect">
            <a:avLst/>
          </a:prstGeom>
        </p:spPr>
        <p:txBody>
          <a:bodyPr wrap="square">
            <a:spAutoFit/>
          </a:bodyPr>
          <a:lstStyle/>
          <a:p>
            <a:pPr algn="just"/>
            <a:r>
              <a:rPr lang="en-IE" sz="2800" dirty="0" err="1"/>
              <a:t>vCalc</a:t>
            </a:r>
            <a:r>
              <a:rPr lang="en-IE" sz="2800" dirty="0"/>
              <a:t> has a library of free online calculators pre-built with specific formulas for specific tasks. Just search for your task. Use for conversions, research, math, algebra, calculus, engineering, work or school.  There are specific calculators for tasks in nursing, physics, chemistry, engineering, business, education, construction, finance, science, calendars, and ancient and foreign measures.</a:t>
            </a:r>
          </a:p>
        </p:txBody>
      </p:sp>
    </p:spTree>
    <p:extLst>
      <p:ext uri="{BB962C8B-B14F-4D97-AF65-F5344CB8AC3E}">
        <p14:creationId xmlns:p14="http://schemas.microsoft.com/office/powerpoint/2010/main" val="1022992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1916682"/>
            <a:ext cx="10782300" cy="3352800"/>
          </a:xfrm>
        </p:spPr>
        <p:txBody>
          <a:bodyPr>
            <a:normAutofit fontScale="90000"/>
          </a:bodyPr>
          <a:lstStyle/>
          <a:p>
            <a:pPr algn="ctr"/>
            <a:r>
              <a:rPr lang="en-IE" sz="6000" dirty="0" smtClean="0">
                <a:latin typeface="Verdana" panose="020B0604030504040204" pitchFamily="34" charset="0"/>
                <a:ea typeface="Verdana" panose="020B0604030504040204" pitchFamily="34" charset="0"/>
                <a:cs typeface="Verdana" panose="020B0604030504040204" pitchFamily="34" charset="0"/>
              </a:rPr>
              <a:t>Thanks !!!</a:t>
            </a:r>
            <a:br>
              <a:rPr lang="en-IE" sz="6000" dirty="0" smtClean="0">
                <a:latin typeface="Verdana" panose="020B0604030504040204" pitchFamily="34" charset="0"/>
                <a:ea typeface="Verdana" panose="020B0604030504040204" pitchFamily="34" charset="0"/>
                <a:cs typeface="Verdana" panose="020B0604030504040204" pitchFamily="34" charset="0"/>
              </a:rPr>
            </a:br>
            <a:r>
              <a:rPr lang="en-IE" sz="4900" dirty="0">
                <a:latin typeface="Verdana" panose="020B0604030504040204" pitchFamily="34" charset="0"/>
                <a:ea typeface="Verdana" panose="020B0604030504040204" pitchFamily="34" charset="0"/>
                <a:cs typeface="Verdana" panose="020B0604030504040204" pitchFamily="34" charset="0"/>
              </a:rPr>
              <a:t/>
            </a:r>
            <a:br>
              <a:rPr lang="en-IE" sz="4900" dirty="0">
                <a:latin typeface="Verdana" panose="020B0604030504040204" pitchFamily="34" charset="0"/>
                <a:ea typeface="Verdana" panose="020B0604030504040204" pitchFamily="34" charset="0"/>
                <a:cs typeface="Verdana" panose="020B0604030504040204" pitchFamily="34" charset="0"/>
              </a:rPr>
            </a:br>
            <a:r>
              <a:rPr lang="en-IE" sz="4900" dirty="0" smtClean="0">
                <a:latin typeface="Verdana" panose="020B0604030504040204" pitchFamily="34" charset="0"/>
                <a:ea typeface="Verdana" panose="020B0604030504040204" pitchFamily="34" charset="0"/>
                <a:cs typeface="Verdana" panose="020B0604030504040204" pitchFamily="34" charset="0"/>
              </a:rPr>
              <a:t>Please contact me if you have any comments or suggestions:</a:t>
            </a:r>
            <a:br>
              <a:rPr lang="en-IE" sz="4900" dirty="0" smtClean="0">
                <a:latin typeface="Verdana" panose="020B0604030504040204" pitchFamily="34" charset="0"/>
                <a:ea typeface="Verdana" panose="020B0604030504040204" pitchFamily="34" charset="0"/>
                <a:cs typeface="Verdana" panose="020B0604030504040204" pitchFamily="34" charset="0"/>
              </a:rPr>
            </a:br>
            <a:r>
              <a:rPr lang="en-IE" sz="4900" dirty="0" smtClean="0">
                <a:latin typeface="Verdana" panose="020B0604030504040204" pitchFamily="34" charset="0"/>
                <a:ea typeface="Verdana" panose="020B0604030504040204" pitchFamily="34" charset="0"/>
                <a:cs typeface="Verdana" panose="020B0604030504040204" pitchFamily="34" charset="0"/>
              </a:rPr>
              <a:t> </a:t>
            </a:r>
            <a:br>
              <a:rPr lang="en-IE" sz="4900" dirty="0" smtClean="0">
                <a:latin typeface="Verdana" panose="020B0604030504040204" pitchFamily="34" charset="0"/>
                <a:ea typeface="Verdana" panose="020B0604030504040204" pitchFamily="34" charset="0"/>
                <a:cs typeface="Verdana" panose="020B0604030504040204" pitchFamily="34" charset="0"/>
              </a:rPr>
            </a:br>
            <a:r>
              <a:rPr lang="en-IE" sz="5400" dirty="0" smtClean="0">
                <a:latin typeface="Verdana" panose="020B0604030504040204" pitchFamily="34" charset="0"/>
                <a:ea typeface="Verdana" panose="020B0604030504040204" pitchFamily="34" charset="0"/>
                <a:cs typeface="Verdana" panose="020B0604030504040204" pitchFamily="34" charset="0"/>
              </a:rPr>
              <a:t>Damian.Gordon@dit.ie</a:t>
            </a:r>
            <a:endParaRPr lang="en-IE" sz="6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60312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normAutofit/>
          </a:bodyPr>
          <a:lstStyle/>
          <a:p>
            <a:r>
              <a:rPr lang="en-IE" sz="32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3" name="Content Placeholder 2"/>
          <p:cNvSpPr>
            <a:spLocks noGrp="1"/>
          </p:cNvSpPr>
          <p:nvPr>
            <p:ph idx="1"/>
          </p:nvPr>
        </p:nvSpPr>
        <p:spPr/>
        <p:txBody>
          <a:bodyPr>
            <a:normAutofit/>
          </a:bodyPr>
          <a:lstStyle/>
          <a:p>
            <a:r>
              <a:rPr lang="en-IE" dirty="0">
                <a:latin typeface="Verdana" panose="020B0604030504040204" pitchFamily="34" charset="0"/>
                <a:ea typeface="Verdana" panose="020B0604030504040204" pitchFamily="34" charset="0"/>
                <a:cs typeface="Verdana" panose="020B0604030504040204" pitchFamily="34" charset="0"/>
                <a:hlinkClick r:id="rId2"/>
              </a:rPr>
              <a:t>http://</a:t>
            </a:r>
            <a:r>
              <a:rPr lang="en-IE" dirty="0" smtClean="0">
                <a:latin typeface="Verdana" panose="020B0604030504040204" pitchFamily="34" charset="0"/>
                <a:ea typeface="Verdana" panose="020B0604030504040204" pitchFamily="34" charset="0"/>
                <a:cs typeface="Verdana" panose="020B0604030504040204" pitchFamily="34" charset="0"/>
                <a:hlinkClick r:id="rId2"/>
              </a:rPr>
              <a:t>www.dyscalculia.org</a:t>
            </a:r>
            <a:endParaRPr lang="en-IE" dirty="0" smtClean="0">
              <a:latin typeface="Verdana" panose="020B0604030504040204" pitchFamily="34" charset="0"/>
              <a:ea typeface="Verdana" panose="020B0604030504040204" pitchFamily="34" charset="0"/>
              <a:cs typeface="Verdana" panose="020B0604030504040204" pitchFamily="34" charset="0"/>
            </a:endParaRPr>
          </a:p>
          <a:p>
            <a:endParaRPr lang="en-IE" dirty="0">
              <a:latin typeface="Verdana" panose="020B0604030504040204" pitchFamily="34" charset="0"/>
              <a:ea typeface="Verdana" panose="020B0604030504040204" pitchFamily="34" charset="0"/>
              <a:cs typeface="Verdana" panose="020B0604030504040204" pitchFamily="34" charset="0"/>
            </a:endParaRPr>
          </a:p>
          <a:p>
            <a:endParaRPr lang="en-IE" dirty="0" smtClean="0">
              <a:latin typeface="Verdana" panose="020B0604030504040204" pitchFamily="34" charset="0"/>
              <a:ea typeface="Verdana" panose="020B0604030504040204" pitchFamily="34" charset="0"/>
              <a:cs typeface="Verdana" panose="020B0604030504040204" pitchFamily="34" charset="0"/>
            </a:endParaRPr>
          </a:p>
          <a:p>
            <a:r>
              <a:rPr lang="en-IE" b="1" dirty="0" smtClean="0">
                <a:latin typeface="Verdana" panose="020B0604030504040204" pitchFamily="34" charset="0"/>
                <a:ea typeface="Verdana" panose="020B0604030504040204" pitchFamily="34" charset="0"/>
                <a:cs typeface="Verdana" panose="020B0604030504040204" pitchFamily="34" charset="0"/>
              </a:rPr>
              <a:t>Dyscalculia is a </a:t>
            </a:r>
            <a:r>
              <a:rPr lang="en-IE" b="1" dirty="0">
                <a:latin typeface="Verdana" panose="020B0604030504040204" pitchFamily="34" charset="0"/>
                <a:ea typeface="Verdana" panose="020B0604030504040204" pitchFamily="34" charset="0"/>
                <a:cs typeface="Verdana" panose="020B0604030504040204" pitchFamily="34" charset="0"/>
              </a:rPr>
              <a:t>specific learning disability affecting numbers and maths </a:t>
            </a:r>
            <a:r>
              <a:rPr lang="en-IE" b="1" dirty="0" smtClean="0">
                <a:latin typeface="Verdana" panose="020B0604030504040204" pitchFamily="34" charset="0"/>
                <a:ea typeface="Verdana" panose="020B0604030504040204" pitchFamily="34" charset="0"/>
                <a:cs typeface="Verdana" panose="020B0604030504040204" pitchFamily="34" charset="0"/>
              </a:rPr>
              <a:t>(it’s </a:t>
            </a:r>
            <a:r>
              <a:rPr lang="en-IE" b="1" dirty="0">
                <a:latin typeface="Verdana" panose="020B0604030504040204" pitchFamily="34" charset="0"/>
                <a:ea typeface="Verdana" panose="020B0604030504040204" pitchFamily="34" charset="0"/>
                <a:cs typeface="Verdana" panose="020B0604030504040204" pitchFamily="34" charset="0"/>
              </a:rPr>
              <a:t>really </a:t>
            </a:r>
            <a:r>
              <a:rPr lang="en-IE" b="1" dirty="0" smtClean="0">
                <a:latin typeface="Verdana" panose="020B0604030504040204" pitchFamily="34" charset="0"/>
                <a:ea typeface="Verdana" panose="020B0604030504040204" pitchFamily="34" charset="0"/>
                <a:cs typeface="Verdana" panose="020B0604030504040204" pitchFamily="34" charset="0"/>
              </a:rPr>
              <a:t>about an </a:t>
            </a:r>
            <a:r>
              <a:rPr lang="en-IE" b="1" dirty="0">
                <a:latin typeface="Verdana" panose="020B0604030504040204" pitchFamily="34" charset="0"/>
                <a:ea typeface="Verdana" panose="020B0604030504040204" pitchFamily="34" charset="0"/>
                <a:cs typeface="Verdana" panose="020B0604030504040204" pitchFamily="34" charset="0"/>
              </a:rPr>
              <a:t>inability to conceptualise </a:t>
            </a:r>
            <a:r>
              <a:rPr lang="en-IE" b="1" dirty="0" smtClean="0">
                <a:latin typeface="Verdana" panose="020B0604030504040204" pitchFamily="34" charset="0"/>
                <a:ea typeface="Verdana" panose="020B0604030504040204" pitchFamily="34" charset="0"/>
                <a:cs typeface="Verdana" panose="020B0604030504040204" pitchFamily="34" charset="0"/>
              </a:rPr>
              <a:t>numbers)</a:t>
            </a:r>
            <a:endParaRPr lang="en-IE"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2113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normAutofit/>
          </a:bodyPr>
          <a:lstStyle/>
          <a:p>
            <a:r>
              <a:rPr lang="en-IE" sz="32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3" name="Content Placeholder 2"/>
          <p:cNvSpPr>
            <a:spLocks noGrp="1"/>
          </p:cNvSpPr>
          <p:nvPr>
            <p:ph idx="1"/>
          </p:nvPr>
        </p:nvSpPr>
        <p:spPr/>
        <p:txBody>
          <a:bodyPr>
            <a:normAutofit fontScale="92500" lnSpcReduction="10000"/>
          </a:bodyPr>
          <a:lstStyle/>
          <a:p>
            <a:r>
              <a:rPr lang="en-IE" dirty="0" smtClean="0">
                <a:latin typeface="Verdana" panose="020B0604030504040204" pitchFamily="34" charset="0"/>
                <a:ea typeface="Verdana" panose="020B0604030504040204" pitchFamily="34" charset="0"/>
                <a:cs typeface="Verdana" panose="020B0604030504040204" pitchFamily="34" charset="0"/>
              </a:rPr>
              <a:t>Other names:</a:t>
            </a:r>
          </a:p>
          <a:p>
            <a:pPr lvl="1"/>
            <a:r>
              <a:rPr lang="en-IE" dirty="0" smtClean="0">
                <a:latin typeface="Verdana" panose="020B0604030504040204" pitchFamily="34" charset="0"/>
                <a:ea typeface="Verdana" panose="020B0604030504040204" pitchFamily="34" charset="0"/>
                <a:cs typeface="Verdana" panose="020B0604030504040204" pitchFamily="34" charset="0"/>
              </a:rPr>
              <a:t>Disorder </a:t>
            </a:r>
            <a:r>
              <a:rPr lang="en-IE" dirty="0">
                <a:latin typeface="Verdana" panose="020B0604030504040204" pitchFamily="34" charset="0"/>
                <a:ea typeface="Verdana" panose="020B0604030504040204" pitchFamily="34" charset="0"/>
                <a:cs typeface="Verdana" panose="020B0604030504040204" pitchFamily="34" charset="0"/>
              </a:rPr>
              <a:t>in Mathematics (SLD-Math)</a:t>
            </a:r>
          </a:p>
          <a:p>
            <a:pPr lvl="1"/>
            <a:r>
              <a:rPr lang="en-IE" dirty="0">
                <a:latin typeface="Verdana" panose="020B0604030504040204" pitchFamily="34" charset="0"/>
                <a:ea typeface="Verdana" panose="020B0604030504040204" pitchFamily="34" charset="0"/>
                <a:cs typeface="Verdana" panose="020B0604030504040204" pitchFamily="34" charset="0"/>
              </a:rPr>
              <a:t>Math Learning Disability (MLD)</a:t>
            </a:r>
          </a:p>
          <a:p>
            <a:pPr lvl="1"/>
            <a:r>
              <a:rPr lang="en-IE" dirty="0">
                <a:latin typeface="Verdana" panose="020B0604030504040204" pitchFamily="34" charset="0"/>
                <a:ea typeface="Verdana" panose="020B0604030504040204" pitchFamily="34" charset="0"/>
                <a:cs typeface="Verdana" panose="020B0604030504040204" pitchFamily="34" charset="0"/>
              </a:rPr>
              <a:t>Developmental Dyscalculia (DD)</a:t>
            </a:r>
          </a:p>
          <a:p>
            <a:pPr lvl="1"/>
            <a:r>
              <a:rPr lang="en-IE" dirty="0" err="1">
                <a:latin typeface="Verdana" panose="020B0604030504040204" pitchFamily="34" charset="0"/>
                <a:ea typeface="Verdana" panose="020B0604030504040204" pitchFamily="34" charset="0"/>
                <a:cs typeface="Verdana" panose="020B0604030504040204" pitchFamily="34" charset="0"/>
              </a:rPr>
              <a:t>Acalculia</a:t>
            </a:r>
            <a:endParaRPr lang="en-IE" dirty="0">
              <a:latin typeface="Verdana" panose="020B0604030504040204" pitchFamily="34" charset="0"/>
              <a:ea typeface="Verdana" panose="020B0604030504040204" pitchFamily="34" charset="0"/>
              <a:cs typeface="Verdana" panose="020B0604030504040204" pitchFamily="34" charset="0"/>
            </a:endParaRPr>
          </a:p>
          <a:p>
            <a:pPr lvl="1"/>
            <a:r>
              <a:rPr lang="en-IE" b="1" dirty="0" err="1" smtClean="0">
                <a:latin typeface="Verdana" panose="020B0604030504040204" pitchFamily="34" charset="0"/>
                <a:ea typeface="Verdana" panose="020B0604030504040204" pitchFamily="34" charset="0"/>
                <a:cs typeface="Verdana" panose="020B0604030504040204" pitchFamily="34" charset="0"/>
              </a:rPr>
              <a:t>Gerstmann's</a:t>
            </a:r>
            <a:r>
              <a:rPr lang="en-IE" b="1" dirty="0" smtClean="0">
                <a:latin typeface="Verdana" panose="020B0604030504040204" pitchFamily="34" charset="0"/>
                <a:ea typeface="Verdana" panose="020B0604030504040204" pitchFamily="34" charset="0"/>
                <a:cs typeface="Verdana" panose="020B0604030504040204" pitchFamily="34" charset="0"/>
              </a:rPr>
              <a:t> </a:t>
            </a:r>
            <a:r>
              <a:rPr lang="en-IE" b="1" dirty="0">
                <a:latin typeface="Verdana" panose="020B0604030504040204" pitchFamily="34" charset="0"/>
                <a:ea typeface="Verdana" panose="020B0604030504040204" pitchFamily="34" charset="0"/>
                <a:cs typeface="Verdana" panose="020B0604030504040204" pitchFamily="34" charset="0"/>
              </a:rPr>
              <a:t>Syndrome</a:t>
            </a:r>
          </a:p>
          <a:p>
            <a:pPr lvl="1"/>
            <a:r>
              <a:rPr lang="en-IE" dirty="0" smtClean="0">
                <a:latin typeface="Verdana" panose="020B0604030504040204" pitchFamily="34" charset="0"/>
                <a:ea typeface="Verdana" panose="020B0604030504040204" pitchFamily="34" charset="0"/>
                <a:cs typeface="Verdana" panose="020B0604030504040204" pitchFamily="34" charset="0"/>
              </a:rPr>
              <a:t>Math </a:t>
            </a:r>
            <a:r>
              <a:rPr lang="en-IE" dirty="0">
                <a:latin typeface="Verdana" panose="020B0604030504040204" pitchFamily="34" charset="0"/>
                <a:ea typeface="Verdana" panose="020B0604030504040204" pitchFamily="34" charset="0"/>
                <a:cs typeface="Verdana" panose="020B0604030504040204" pitchFamily="34" charset="0"/>
              </a:rPr>
              <a:t>Dyslexia</a:t>
            </a:r>
          </a:p>
          <a:p>
            <a:pPr lvl="1"/>
            <a:r>
              <a:rPr lang="en-IE" dirty="0">
                <a:latin typeface="Verdana" panose="020B0604030504040204" pitchFamily="34" charset="0"/>
                <a:ea typeface="Verdana" panose="020B0604030504040204" pitchFamily="34" charset="0"/>
                <a:cs typeface="Verdana" panose="020B0604030504040204" pitchFamily="34" charset="0"/>
              </a:rPr>
              <a:t>Math Anxiety</a:t>
            </a:r>
          </a:p>
          <a:p>
            <a:pPr lvl="1"/>
            <a:r>
              <a:rPr lang="en-IE" dirty="0" smtClean="0">
                <a:latin typeface="Verdana" panose="020B0604030504040204" pitchFamily="34" charset="0"/>
                <a:ea typeface="Verdana" panose="020B0604030504040204" pitchFamily="34" charset="0"/>
                <a:cs typeface="Verdana" panose="020B0604030504040204" pitchFamily="34" charset="0"/>
              </a:rPr>
              <a:t>Numerical </a:t>
            </a:r>
            <a:r>
              <a:rPr lang="en-IE" dirty="0">
                <a:latin typeface="Verdana" panose="020B0604030504040204" pitchFamily="34" charset="0"/>
                <a:ea typeface="Verdana" panose="020B0604030504040204" pitchFamily="34" charset="0"/>
                <a:cs typeface="Verdana" panose="020B0604030504040204" pitchFamily="34" charset="0"/>
              </a:rPr>
              <a:t>Impairment</a:t>
            </a:r>
          </a:p>
          <a:p>
            <a:pPr lvl="1"/>
            <a:r>
              <a:rPr lang="en-IE" dirty="0">
                <a:latin typeface="Verdana" panose="020B0604030504040204" pitchFamily="34" charset="0"/>
                <a:ea typeface="Verdana" panose="020B0604030504040204" pitchFamily="34" charset="0"/>
                <a:cs typeface="Verdana" panose="020B0604030504040204" pitchFamily="34" charset="0"/>
              </a:rPr>
              <a:t>Number Agnosia</a:t>
            </a:r>
          </a:p>
          <a:p>
            <a:pPr lvl="1"/>
            <a:r>
              <a:rPr lang="en-IE" dirty="0">
                <a:latin typeface="Verdana" panose="020B0604030504040204" pitchFamily="34" charset="0"/>
                <a:ea typeface="Verdana" panose="020B0604030504040204" pitchFamily="34" charset="0"/>
                <a:cs typeface="Verdana" panose="020B0604030504040204" pitchFamily="34" charset="0"/>
              </a:rPr>
              <a:t>Nonverbal Learning Disorder / Disability (NLD)</a:t>
            </a:r>
          </a:p>
          <a:p>
            <a:pPr lvl="1"/>
            <a:endParaRPr lang="en-I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95616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normAutofit/>
          </a:bodyPr>
          <a:lstStyle/>
          <a:p>
            <a:r>
              <a:rPr lang="en-IE" sz="32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3" name="Content Placeholder 2"/>
          <p:cNvSpPr>
            <a:spLocks noGrp="1"/>
          </p:cNvSpPr>
          <p:nvPr>
            <p:ph idx="1"/>
          </p:nvPr>
        </p:nvSpPr>
        <p:spPr/>
        <p:txBody>
          <a:bodyPr>
            <a:normAutofit/>
          </a:bodyPr>
          <a:lstStyle/>
          <a:p>
            <a:r>
              <a:rPr lang="en-IE" dirty="0" smtClean="0">
                <a:latin typeface="Verdana" panose="020B0604030504040204" pitchFamily="34" charset="0"/>
                <a:ea typeface="Verdana" panose="020B0604030504040204" pitchFamily="34" charset="0"/>
                <a:cs typeface="Verdana" panose="020B0604030504040204" pitchFamily="34" charset="0"/>
              </a:rPr>
              <a:t>What’s it like?</a:t>
            </a:r>
            <a:endParaRPr lang="en-I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05715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normAutofit/>
          </a:bodyPr>
          <a:lstStyle/>
          <a:p>
            <a:r>
              <a:rPr lang="en-IE" sz="32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3" name="Content Placeholder 2"/>
          <p:cNvSpPr>
            <a:spLocks noGrp="1"/>
          </p:cNvSpPr>
          <p:nvPr>
            <p:ph idx="1"/>
          </p:nvPr>
        </p:nvSpPr>
        <p:spPr/>
        <p:txBody>
          <a:bodyPr>
            <a:normAutofit/>
          </a:bodyPr>
          <a:lstStyle/>
          <a:p>
            <a:r>
              <a:rPr lang="en-IE" dirty="0" smtClean="0">
                <a:latin typeface="Verdana" panose="020B0604030504040204" pitchFamily="34" charset="0"/>
                <a:ea typeface="Verdana" panose="020B0604030504040204" pitchFamily="34" charset="0"/>
                <a:cs typeface="Verdana" panose="020B0604030504040204" pitchFamily="34" charset="0"/>
              </a:rPr>
              <a:t>What’s it like?</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It’s different for different people.</a:t>
            </a:r>
            <a:endParaRPr lang="en-IE"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2047741" y="3734873"/>
            <a:ext cx="6993228" cy="279471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p:cNvSpPr txBox="1"/>
          <p:nvPr/>
        </p:nvSpPr>
        <p:spPr>
          <a:xfrm>
            <a:off x="8319752" y="3740225"/>
            <a:ext cx="628698" cy="830997"/>
          </a:xfrm>
          <a:prstGeom prst="rect">
            <a:avLst/>
          </a:prstGeom>
          <a:noFill/>
        </p:spPr>
        <p:txBody>
          <a:bodyPr wrap="none" rtlCol="0">
            <a:spAutoFit/>
          </a:bodyPr>
          <a:lstStyle/>
          <a:p>
            <a:r>
              <a:rPr lang="en-IE" sz="4800" b="1" dirty="0" smtClean="0">
                <a:latin typeface="Times New Roman" panose="02020603050405020304" pitchFamily="18" charset="0"/>
                <a:cs typeface="Times New Roman" panose="02020603050405020304" pitchFamily="18" charset="0"/>
              </a:rPr>
              <a:t>U</a:t>
            </a:r>
            <a:endParaRPr lang="en-IE" sz="3200" b="1" dirty="0">
              <a:latin typeface="Times New Roman" panose="02020603050405020304" pitchFamily="18" charset="0"/>
              <a:cs typeface="Times New Roman" panose="02020603050405020304" pitchFamily="18" charset="0"/>
            </a:endParaRPr>
          </a:p>
        </p:txBody>
      </p:sp>
      <p:sp>
        <p:nvSpPr>
          <p:cNvPr id="6" name="Oval 5"/>
          <p:cNvSpPr/>
          <p:nvPr/>
        </p:nvSpPr>
        <p:spPr>
          <a:xfrm>
            <a:off x="3992452" y="4220117"/>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Oval 6"/>
          <p:cNvSpPr/>
          <p:nvPr/>
        </p:nvSpPr>
        <p:spPr>
          <a:xfrm>
            <a:off x="4479703" y="4708739"/>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Oval 7"/>
          <p:cNvSpPr/>
          <p:nvPr/>
        </p:nvSpPr>
        <p:spPr>
          <a:xfrm>
            <a:off x="2998632" y="526116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p:cNvSpPr/>
          <p:nvPr/>
        </p:nvSpPr>
        <p:spPr>
          <a:xfrm>
            <a:off x="3781422" y="598159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Oval 9"/>
          <p:cNvSpPr/>
          <p:nvPr/>
        </p:nvSpPr>
        <p:spPr>
          <a:xfrm>
            <a:off x="6156102" y="425627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Oval 10"/>
          <p:cNvSpPr/>
          <p:nvPr/>
        </p:nvSpPr>
        <p:spPr>
          <a:xfrm>
            <a:off x="6591837" y="447443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Oval 11"/>
          <p:cNvSpPr/>
          <p:nvPr/>
        </p:nvSpPr>
        <p:spPr>
          <a:xfrm>
            <a:off x="6308502" y="570943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Oval 12"/>
          <p:cNvSpPr/>
          <p:nvPr/>
        </p:nvSpPr>
        <p:spPr>
          <a:xfrm>
            <a:off x="6744237" y="592759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Oval 13"/>
          <p:cNvSpPr/>
          <p:nvPr/>
        </p:nvSpPr>
        <p:spPr>
          <a:xfrm>
            <a:off x="6308502" y="5065492"/>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Oval 14"/>
          <p:cNvSpPr/>
          <p:nvPr/>
        </p:nvSpPr>
        <p:spPr>
          <a:xfrm>
            <a:off x="6744237" y="528365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Oval 15"/>
          <p:cNvSpPr/>
          <p:nvPr/>
        </p:nvSpPr>
        <p:spPr>
          <a:xfrm>
            <a:off x="4788796" y="4228364"/>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Oval 16"/>
          <p:cNvSpPr/>
          <p:nvPr/>
        </p:nvSpPr>
        <p:spPr>
          <a:xfrm>
            <a:off x="5224531" y="462683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Oval 17"/>
          <p:cNvSpPr/>
          <p:nvPr/>
        </p:nvSpPr>
        <p:spPr>
          <a:xfrm>
            <a:off x="7944118" y="4756401"/>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Oval 18"/>
          <p:cNvSpPr/>
          <p:nvPr/>
        </p:nvSpPr>
        <p:spPr>
          <a:xfrm>
            <a:off x="8379853" y="4974564"/>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Oval 19"/>
          <p:cNvSpPr/>
          <p:nvPr/>
        </p:nvSpPr>
        <p:spPr>
          <a:xfrm>
            <a:off x="7866846" y="522003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Oval 20"/>
          <p:cNvSpPr/>
          <p:nvPr/>
        </p:nvSpPr>
        <p:spPr>
          <a:xfrm>
            <a:off x="8135154" y="545108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Oval 21"/>
          <p:cNvSpPr/>
          <p:nvPr/>
        </p:nvSpPr>
        <p:spPr>
          <a:xfrm>
            <a:off x="4209247" y="546721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Oval 22"/>
          <p:cNvSpPr/>
          <p:nvPr/>
        </p:nvSpPr>
        <p:spPr>
          <a:xfrm>
            <a:off x="4648461" y="606960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Oval 23"/>
          <p:cNvSpPr/>
          <p:nvPr/>
        </p:nvSpPr>
        <p:spPr>
          <a:xfrm>
            <a:off x="4941196" y="579744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5376931" y="601560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Oval 25"/>
          <p:cNvSpPr/>
          <p:nvPr/>
        </p:nvSpPr>
        <p:spPr>
          <a:xfrm>
            <a:off x="4119094" y="513237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Oval 26"/>
          <p:cNvSpPr/>
          <p:nvPr/>
        </p:nvSpPr>
        <p:spPr>
          <a:xfrm>
            <a:off x="4554829" y="511871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4915438" y="499895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Oval 28"/>
          <p:cNvSpPr/>
          <p:nvPr/>
        </p:nvSpPr>
        <p:spPr>
          <a:xfrm>
            <a:off x="5351173" y="521711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Oval 29"/>
          <p:cNvSpPr/>
          <p:nvPr/>
        </p:nvSpPr>
        <p:spPr>
          <a:xfrm>
            <a:off x="3266770" y="566123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Oval 30"/>
          <p:cNvSpPr/>
          <p:nvPr/>
        </p:nvSpPr>
        <p:spPr>
          <a:xfrm>
            <a:off x="2854821" y="468083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Oval 31"/>
          <p:cNvSpPr/>
          <p:nvPr/>
        </p:nvSpPr>
        <p:spPr>
          <a:xfrm>
            <a:off x="6732944" y="4110699"/>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Oval 32"/>
          <p:cNvSpPr/>
          <p:nvPr/>
        </p:nvSpPr>
        <p:spPr>
          <a:xfrm>
            <a:off x="3651165" y="524287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Oval 33"/>
          <p:cNvSpPr/>
          <p:nvPr/>
        </p:nvSpPr>
        <p:spPr>
          <a:xfrm>
            <a:off x="5675292" y="4459406"/>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Oval 34"/>
          <p:cNvSpPr/>
          <p:nvPr/>
        </p:nvSpPr>
        <p:spPr>
          <a:xfrm>
            <a:off x="5608749" y="5745144"/>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Oval 35"/>
          <p:cNvSpPr/>
          <p:nvPr/>
        </p:nvSpPr>
        <p:spPr>
          <a:xfrm>
            <a:off x="5750419" y="486938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Oval 36"/>
          <p:cNvSpPr/>
          <p:nvPr/>
        </p:nvSpPr>
        <p:spPr>
          <a:xfrm>
            <a:off x="7089821" y="421255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Oval 37"/>
          <p:cNvSpPr/>
          <p:nvPr/>
        </p:nvSpPr>
        <p:spPr>
          <a:xfrm>
            <a:off x="7242221" y="566572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Oval 38"/>
          <p:cNvSpPr/>
          <p:nvPr/>
        </p:nvSpPr>
        <p:spPr>
          <a:xfrm>
            <a:off x="7242221" y="502178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Oval 39"/>
          <p:cNvSpPr/>
          <p:nvPr/>
        </p:nvSpPr>
        <p:spPr>
          <a:xfrm>
            <a:off x="7540241" y="457067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Oval 40"/>
          <p:cNvSpPr/>
          <p:nvPr/>
        </p:nvSpPr>
        <p:spPr>
          <a:xfrm>
            <a:off x="3488367" y="4448675"/>
            <a:ext cx="1736164" cy="143100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Oval 41"/>
          <p:cNvSpPr/>
          <p:nvPr/>
        </p:nvSpPr>
        <p:spPr>
          <a:xfrm>
            <a:off x="5908300" y="6078399"/>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Oval 42"/>
          <p:cNvSpPr/>
          <p:nvPr/>
        </p:nvSpPr>
        <p:spPr>
          <a:xfrm>
            <a:off x="7821997" y="4228364"/>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Oval 43"/>
          <p:cNvSpPr/>
          <p:nvPr/>
        </p:nvSpPr>
        <p:spPr>
          <a:xfrm>
            <a:off x="5405173" y="414680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Oval 44"/>
          <p:cNvSpPr/>
          <p:nvPr/>
        </p:nvSpPr>
        <p:spPr>
          <a:xfrm>
            <a:off x="2401913" y="5733379"/>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Oval 45"/>
          <p:cNvSpPr/>
          <p:nvPr/>
        </p:nvSpPr>
        <p:spPr>
          <a:xfrm>
            <a:off x="2837648" y="5951542"/>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Oval 46"/>
          <p:cNvSpPr/>
          <p:nvPr/>
        </p:nvSpPr>
        <p:spPr>
          <a:xfrm>
            <a:off x="3287220" y="599434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Oval 47"/>
          <p:cNvSpPr/>
          <p:nvPr/>
        </p:nvSpPr>
        <p:spPr>
          <a:xfrm>
            <a:off x="2713155" y="5533323"/>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Oval 48"/>
          <p:cNvSpPr/>
          <p:nvPr/>
        </p:nvSpPr>
        <p:spPr>
          <a:xfrm>
            <a:off x="2619271" y="5120220"/>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Oval 49"/>
          <p:cNvSpPr/>
          <p:nvPr/>
        </p:nvSpPr>
        <p:spPr>
          <a:xfrm>
            <a:off x="5958788" y="4744376"/>
            <a:ext cx="1736164" cy="143100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Oval 50"/>
          <p:cNvSpPr/>
          <p:nvPr/>
        </p:nvSpPr>
        <p:spPr>
          <a:xfrm>
            <a:off x="3988156" y="4769615"/>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TextBox 51"/>
          <p:cNvSpPr txBox="1"/>
          <p:nvPr/>
        </p:nvSpPr>
        <p:spPr>
          <a:xfrm>
            <a:off x="7589608" y="5529061"/>
            <a:ext cx="492443" cy="646331"/>
          </a:xfrm>
          <a:prstGeom prst="rect">
            <a:avLst/>
          </a:prstGeom>
          <a:noFill/>
        </p:spPr>
        <p:txBody>
          <a:bodyPr wrap="none" rtlCol="0">
            <a:spAutoFit/>
          </a:bodyPr>
          <a:lstStyle/>
          <a:p>
            <a:r>
              <a:rPr lang="en-IE" sz="3600" b="1" dirty="0">
                <a:latin typeface="Times New Roman" panose="02020603050405020304" pitchFamily="18" charset="0"/>
                <a:cs typeface="Times New Roman" panose="02020603050405020304" pitchFamily="18" charset="0"/>
              </a:rPr>
              <a:t>B</a:t>
            </a:r>
            <a:endParaRPr lang="en-IE" sz="3200" b="1"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3195090" y="4123730"/>
            <a:ext cx="518091" cy="646331"/>
          </a:xfrm>
          <a:prstGeom prst="rect">
            <a:avLst/>
          </a:prstGeom>
          <a:noFill/>
        </p:spPr>
        <p:txBody>
          <a:bodyPr wrap="none" rtlCol="0">
            <a:spAutoFit/>
          </a:bodyPr>
          <a:lstStyle/>
          <a:p>
            <a:r>
              <a:rPr lang="en-IE" sz="3600" b="1" dirty="0" smtClean="0">
                <a:latin typeface="Times New Roman" panose="02020603050405020304" pitchFamily="18" charset="0"/>
                <a:cs typeface="Times New Roman" panose="02020603050405020304" pitchFamily="18" charset="0"/>
              </a:rPr>
              <a:t>A</a:t>
            </a:r>
            <a:endParaRPr lang="en-I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363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45" y="0"/>
            <a:ext cx="10792496" cy="6852378"/>
          </a:xfrm>
          <a:prstGeom prst="rect">
            <a:avLst/>
          </a:prstGeom>
        </p:spPr>
      </p:pic>
    </p:spTree>
    <p:extLst>
      <p:ext uri="{BB962C8B-B14F-4D97-AF65-F5344CB8AC3E}">
        <p14:creationId xmlns:p14="http://schemas.microsoft.com/office/powerpoint/2010/main" val="762927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7127" y="764373"/>
            <a:ext cx="10669073" cy="1293028"/>
          </a:xfrm>
        </p:spPr>
        <p:txBody>
          <a:bodyPr>
            <a:normAutofit/>
          </a:bodyPr>
          <a:lstStyle/>
          <a:p>
            <a:r>
              <a:rPr lang="en-IE" sz="3200" dirty="0">
                <a:latin typeface="Verdana" panose="020B0604030504040204" pitchFamily="34" charset="0"/>
                <a:ea typeface="Verdana" panose="020B0604030504040204" pitchFamily="34" charset="0"/>
                <a:cs typeface="Verdana" panose="020B0604030504040204" pitchFamily="34" charset="0"/>
              </a:rPr>
              <a:t>Dyscalculia</a:t>
            </a:r>
          </a:p>
        </p:txBody>
      </p:sp>
      <p:sp>
        <p:nvSpPr>
          <p:cNvPr id="3" name="Content Placeholder 2"/>
          <p:cNvSpPr>
            <a:spLocks noGrp="1"/>
          </p:cNvSpPr>
          <p:nvPr>
            <p:ph idx="1"/>
          </p:nvPr>
        </p:nvSpPr>
        <p:spPr/>
        <p:txBody>
          <a:bodyPr>
            <a:normAutofit lnSpcReduction="10000"/>
          </a:bodyPr>
          <a:lstStyle/>
          <a:p>
            <a:r>
              <a:rPr lang="en-IE" sz="2800" dirty="0" smtClean="0">
                <a:latin typeface="Verdana" panose="020B0604030504040204" pitchFamily="34" charset="0"/>
                <a:ea typeface="Verdana" panose="020B0604030504040204" pitchFamily="34" charset="0"/>
                <a:cs typeface="Verdana" panose="020B0604030504040204" pitchFamily="34" charset="0"/>
              </a:rPr>
              <a:t>Has issues with counting.</a:t>
            </a:r>
          </a:p>
          <a:p>
            <a:r>
              <a:rPr lang="en-IE" sz="2800" dirty="0">
                <a:latin typeface="Verdana" panose="020B0604030504040204" pitchFamily="34" charset="0"/>
                <a:ea typeface="Verdana" panose="020B0604030504040204" pitchFamily="34" charset="0"/>
                <a:cs typeface="Verdana" panose="020B0604030504040204" pitchFamily="34" charset="0"/>
              </a:rPr>
              <a:t>Has issues </a:t>
            </a:r>
            <a:r>
              <a:rPr lang="en-IE" sz="2800" dirty="0" smtClean="0">
                <a:latin typeface="Verdana" panose="020B0604030504040204" pitchFamily="34" charset="0"/>
                <a:ea typeface="Verdana" panose="020B0604030504040204" pitchFamily="34" charset="0"/>
                <a:cs typeface="Verdana" panose="020B0604030504040204" pitchFamily="34" charset="0"/>
              </a:rPr>
              <a:t>with </a:t>
            </a:r>
            <a:r>
              <a:rPr lang="en-IE" sz="2800" dirty="0">
                <a:latin typeface="Verdana" panose="020B0604030504040204" pitchFamily="34" charset="0"/>
                <a:ea typeface="Verdana" panose="020B0604030504040204" pitchFamily="34" charset="0"/>
                <a:cs typeface="Verdana" panose="020B0604030504040204" pitchFamily="34" charset="0"/>
              </a:rPr>
              <a:t>using counting strategies for addition</a:t>
            </a:r>
            <a:r>
              <a:rPr lang="en-IE" sz="2800" dirty="0" smtClean="0">
                <a:latin typeface="Verdana" panose="020B0604030504040204" pitchFamily="34" charset="0"/>
                <a:ea typeface="Verdana" panose="020B0604030504040204" pitchFamily="34" charset="0"/>
                <a:cs typeface="Verdana" panose="020B0604030504040204" pitchFamily="34" charset="0"/>
              </a:rPr>
              <a:t>.</a:t>
            </a:r>
          </a:p>
          <a:p>
            <a:r>
              <a:rPr lang="en-IE" sz="2800" dirty="0" smtClean="0">
                <a:latin typeface="Verdana" panose="020B0604030504040204" pitchFamily="34" charset="0"/>
                <a:ea typeface="Verdana" panose="020B0604030504040204" pitchFamily="34" charset="0"/>
                <a:cs typeface="Verdana" panose="020B0604030504040204" pitchFamily="34" charset="0"/>
              </a:rPr>
              <a:t>Has difficulties </a:t>
            </a:r>
            <a:r>
              <a:rPr lang="en-IE" sz="2800" dirty="0">
                <a:latin typeface="Verdana" panose="020B0604030504040204" pitchFamily="34" charset="0"/>
                <a:ea typeface="Verdana" panose="020B0604030504040204" pitchFamily="34" charset="0"/>
                <a:cs typeface="Verdana" panose="020B0604030504040204" pitchFamily="34" charset="0"/>
              </a:rPr>
              <a:t>in memorizing arithmetic facts</a:t>
            </a:r>
            <a:r>
              <a:rPr lang="en-IE" sz="2800" dirty="0" smtClean="0">
                <a:latin typeface="Verdana" panose="020B0604030504040204" pitchFamily="34" charset="0"/>
                <a:ea typeface="Verdana" panose="020B0604030504040204" pitchFamily="34" charset="0"/>
                <a:cs typeface="Verdana" panose="020B0604030504040204" pitchFamily="34" charset="0"/>
              </a:rPr>
              <a:t>.</a:t>
            </a:r>
          </a:p>
          <a:p>
            <a:r>
              <a:rPr lang="en-IE" sz="2800" dirty="0" smtClean="0">
                <a:latin typeface="Verdana" panose="020B0604030504040204" pitchFamily="34" charset="0"/>
                <a:ea typeface="Verdana" panose="020B0604030504040204" pitchFamily="34" charset="0"/>
                <a:cs typeface="Verdana" panose="020B0604030504040204" pitchFamily="34" charset="0"/>
              </a:rPr>
              <a:t>Has </a:t>
            </a:r>
            <a:r>
              <a:rPr lang="en-IE" sz="2800" dirty="0">
                <a:latin typeface="Verdana" panose="020B0604030504040204" pitchFamily="34" charset="0"/>
                <a:ea typeface="Verdana" panose="020B0604030504040204" pitchFamily="34" charset="0"/>
                <a:cs typeface="Verdana" panose="020B0604030504040204" pitchFamily="34" charset="0"/>
              </a:rPr>
              <a:t>s</a:t>
            </a:r>
            <a:r>
              <a:rPr lang="en-IE" sz="2800" dirty="0" smtClean="0">
                <a:latin typeface="Verdana" panose="020B0604030504040204" pitchFamily="34" charset="0"/>
                <a:ea typeface="Verdana" panose="020B0604030504040204" pitchFamily="34" charset="0"/>
                <a:cs typeface="Verdana" panose="020B0604030504040204" pitchFamily="34" charset="0"/>
              </a:rPr>
              <a:t>truggles </a:t>
            </a:r>
            <a:r>
              <a:rPr lang="en-IE" sz="2800" dirty="0">
                <a:latin typeface="Verdana" panose="020B0604030504040204" pitchFamily="34" charset="0"/>
                <a:ea typeface="Verdana" panose="020B0604030504040204" pitchFamily="34" charset="0"/>
                <a:cs typeface="Verdana" panose="020B0604030504040204" pitchFamily="34" charset="0"/>
              </a:rPr>
              <a:t>to apply math concepts to </a:t>
            </a:r>
            <a:r>
              <a:rPr lang="en-IE" sz="2800" dirty="0" smtClean="0">
                <a:latin typeface="Verdana" panose="020B0604030504040204" pitchFamily="34" charset="0"/>
                <a:ea typeface="Verdana" panose="020B0604030504040204" pitchFamily="34" charset="0"/>
                <a:cs typeface="Verdana" panose="020B0604030504040204" pitchFamily="34" charset="0"/>
              </a:rPr>
              <a:t>money.</a:t>
            </a:r>
            <a:endParaRPr lang="en-IE" sz="2800" dirty="0">
              <a:latin typeface="Verdana" panose="020B0604030504040204" pitchFamily="34" charset="0"/>
              <a:ea typeface="Verdana" panose="020B0604030504040204" pitchFamily="34" charset="0"/>
              <a:cs typeface="Verdana" panose="020B0604030504040204" pitchFamily="34" charset="0"/>
            </a:endParaRPr>
          </a:p>
          <a:p>
            <a:r>
              <a:rPr lang="en-IE" sz="2800" dirty="0">
                <a:latin typeface="Verdana" panose="020B0604030504040204" pitchFamily="34" charset="0"/>
                <a:ea typeface="Verdana" panose="020B0604030504040204" pitchFamily="34" charset="0"/>
                <a:cs typeface="Verdana" panose="020B0604030504040204" pitchFamily="34" charset="0"/>
              </a:rPr>
              <a:t>Has a hard time grasping information shown on graphs or charts.</a:t>
            </a:r>
          </a:p>
          <a:p>
            <a:r>
              <a:rPr lang="en-IE" sz="2800" dirty="0" smtClean="0">
                <a:latin typeface="Verdana" panose="020B0604030504040204" pitchFamily="34" charset="0"/>
                <a:ea typeface="Verdana" panose="020B0604030504040204" pitchFamily="34" charset="0"/>
                <a:cs typeface="Verdana" panose="020B0604030504040204" pitchFamily="34" charset="0"/>
              </a:rPr>
              <a:t>Has </a:t>
            </a:r>
            <a:r>
              <a:rPr lang="en-IE" sz="2800" dirty="0">
                <a:latin typeface="Verdana" panose="020B0604030504040204" pitchFamily="34" charset="0"/>
                <a:ea typeface="Verdana" panose="020B0604030504040204" pitchFamily="34" charset="0"/>
                <a:cs typeface="Verdana" panose="020B0604030504040204" pitchFamily="34" charset="0"/>
              </a:rPr>
              <a:t>trouble finding different approaches to the same math problem.</a:t>
            </a:r>
          </a:p>
          <a:p>
            <a:endParaRPr lang="en-IE" sz="2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4897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1369" y="764373"/>
            <a:ext cx="10694831" cy="1293028"/>
          </a:xfrm>
        </p:spPr>
        <p:txBody>
          <a:bodyPr>
            <a:normAutofit/>
          </a:bodyPr>
          <a:lstStyle/>
          <a:p>
            <a:r>
              <a:rPr lang="en-IE" sz="3200" dirty="0" smtClean="0">
                <a:latin typeface="Verdana" panose="020B0604030504040204" pitchFamily="34" charset="0"/>
                <a:ea typeface="Verdana" panose="020B0604030504040204" pitchFamily="34" charset="0"/>
                <a:cs typeface="Verdana" panose="020B0604030504040204" pitchFamily="34" charset="0"/>
              </a:rPr>
              <a:t>Help the Student to Prepare for Class by:</a:t>
            </a:r>
            <a:endParaRPr lang="en-IE"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IE" dirty="0">
                <a:latin typeface="Verdana" panose="020B0604030504040204" pitchFamily="34" charset="0"/>
                <a:ea typeface="Verdana" panose="020B0604030504040204" pitchFamily="34" charset="0"/>
                <a:cs typeface="Verdana" panose="020B0604030504040204" pitchFamily="34" charset="0"/>
              </a:rPr>
              <a:t>Giving them your notes a few days before class.</a:t>
            </a:r>
          </a:p>
          <a:p>
            <a:pPr marL="0" indent="0">
              <a:buNone/>
            </a:pPr>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a:latin typeface="Verdana" panose="020B0604030504040204" pitchFamily="34" charset="0"/>
                <a:ea typeface="Verdana" panose="020B0604030504040204" pitchFamily="34" charset="0"/>
                <a:cs typeface="Verdana" panose="020B0604030504040204" pitchFamily="34" charset="0"/>
              </a:rPr>
              <a:t>Giving them labs a few days before the lab (if possible).</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a:latin typeface="Verdana" panose="020B0604030504040204" pitchFamily="34" charset="0"/>
                <a:ea typeface="Verdana" panose="020B0604030504040204" pitchFamily="34" charset="0"/>
                <a:cs typeface="Verdana" panose="020B0604030504040204" pitchFamily="34" charset="0"/>
              </a:rPr>
              <a:t>Explaining the key words first before they are used when discussing that topic in class.</a:t>
            </a:r>
          </a:p>
          <a:p>
            <a:endParaRPr lang="en-I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93608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smtClean="0">
                <a:latin typeface="Verdana" panose="020B0604030504040204" pitchFamily="34" charset="0"/>
                <a:ea typeface="Verdana" panose="020B0604030504040204" pitchFamily="34" charset="0"/>
                <a:cs typeface="Verdana" panose="020B0604030504040204" pitchFamily="34" charset="0"/>
              </a:rPr>
              <a:t>Help the Student in the Class by:</a:t>
            </a:r>
            <a:endParaRPr lang="en-IE"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IE" dirty="0">
                <a:latin typeface="Verdana" panose="020B0604030504040204" pitchFamily="34" charset="0"/>
                <a:ea typeface="Verdana" panose="020B0604030504040204" pitchFamily="34" charset="0"/>
                <a:cs typeface="Verdana" panose="020B0604030504040204" pitchFamily="34" charset="0"/>
              </a:rPr>
              <a:t>Using images and diagrams where possible (and help learners devise their own pictures and diagrams</a:t>
            </a:r>
            <a:r>
              <a:rPr lang="en-IE" dirty="0" smtClean="0">
                <a:latin typeface="Verdana" panose="020B0604030504040204" pitchFamily="34" charset="0"/>
                <a:ea typeface="Verdana" panose="020B0604030504040204" pitchFamily="34" charset="0"/>
                <a:cs typeface="Verdana" panose="020B0604030504040204" pitchFamily="34" charset="0"/>
              </a:rPr>
              <a:t>).</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a:latin typeface="Verdana" panose="020B0604030504040204" pitchFamily="34" charset="0"/>
                <a:ea typeface="Verdana" panose="020B0604030504040204" pitchFamily="34" charset="0"/>
                <a:cs typeface="Verdana" panose="020B0604030504040204" pitchFamily="34" charset="0"/>
              </a:rPr>
              <a:t>Breaking a longer sentence into a few shorter </a:t>
            </a:r>
            <a:r>
              <a:rPr lang="en-IE" dirty="0" smtClean="0">
                <a:latin typeface="Verdana" panose="020B0604030504040204" pitchFamily="34" charset="0"/>
                <a:ea typeface="Verdana" panose="020B0604030504040204" pitchFamily="34" charset="0"/>
                <a:cs typeface="Verdana" panose="020B0604030504040204" pitchFamily="34" charset="0"/>
              </a:rPr>
              <a:t>ones.</a:t>
            </a:r>
          </a:p>
          <a:p>
            <a:endParaRPr lang="en-IE" dirty="0" smtClean="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Using concrete objects to illustrate mathematical concepts.</a:t>
            </a:r>
          </a:p>
          <a:p>
            <a:endParaRPr lang="en-IE" dirty="0">
              <a:latin typeface="Verdana" panose="020B0604030504040204" pitchFamily="34" charset="0"/>
              <a:ea typeface="Verdana" panose="020B0604030504040204" pitchFamily="34" charset="0"/>
              <a:cs typeface="Verdana" panose="020B0604030504040204" pitchFamily="34" charset="0"/>
            </a:endParaRPr>
          </a:p>
          <a:p>
            <a:r>
              <a:rPr lang="en-IE" dirty="0" smtClean="0">
                <a:latin typeface="Verdana" panose="020B0604030504040204" pitchFamily="34" charset="0"/>
                <a:ea typeface="Verdana" panose="020B0604030504040204" pitchFamily="34" charset="0"/>
                <a:cs typeface="Verdana" panose="020B0604030504040204" pitchFamily="34" charset="0"/>
              </a:rPr>
              <a:t>Using computer programs that are </a:t>
            </a:r>
            <a:r>
              <a:rPr lang="en-IE" dirty="0">
                <a:latin typeface="Verdana" panose="020B0604030504040204" pitchFamily="34" charset="0"/>
                <a:ea typeface="Verdana" panose="020B0604030504040204" pitchFamily="34" charset="0"/>
                <a:cs typeface="Verdana" panose="020B0604030504040204" pitchFamily="34" charset="0"/>
              </a:rPr>
              <a:t>useful to help consolidate learning.</a:t>
            </a:r>
          </a:p>
        </p:txBody>
      </p:sp>
    </p:spTree>
    <p:extLst>
      <p:ext uri="{BB962C8B-B14F-4D97-AF65-F5344CB8AC3E}">
        <p14:creationId xmlns:p14="http://schemas.microsoft.com/office/powerpoint/2010/main" val="2912416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685</TotalTime>
  <Words>375</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 Light</vt:lpstr>
      <vt:lpstr>Times New Roman</vt:lpstr>
      <vt:lpstr>Verdana</vt:lpstr>
      <vt:lpstr>Metropolitan</vt:lpstr>
      <vt:lpstr>Dyscalculia</vt:lpstr>
      <vt:lpstr>Dyscalculia</vt:lpstr>
      <vt:lpstr>Dyscalculia</vt:lpstr>
      <vt:lpstr>Dyscalculia</vt:lpstr>
      <vt:lpstr>Dyscalculia</vt:lpstr>
      <vt:lpstr>PowerPoint Presentation</vt:lpstr>
      <vt:lpstr>Dyscalculia</vt:lpstr>
      <vt:lpstr>Help the Student to Prepare for Class by:</vt:lpstr>
      <vt:lpstr>Help the Student in the Class by:</vt:lpstr>
      <vt:lpstr>Help the Student in Tests and Assignments by:</vt:lpstr>
      <vt:lpstr>PowerPoint Presentation</vt:lpstr>
      <vt:lpstr>Thanks !!!  Please contact me if you have any comments or suggestions:   Damian.Gordon@dit.ie</vt:lpstr>
    </vt:vector>
  </TitlesOfParts>
  <Company>Dublin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Auditory Processing Disorder (CAPD)</dc:title>
  <dc:creator>Damian Gordon</dc:creator>
  <cp:lastModifiedBy>Damian Gordon</cp:lastModifiedBy>
  <cp:revision>77</cp:revision>
  <dcterms:created xsi:type="dcterms:W3CDTF">2017-10-11T11:50:17Z</dcterms:created>
  <dcterms:modified xsi:type="dcterms:W3CDTF">2018-01-06T20:25:34Z</dcterms:modified>
</cp:coreProperties>
</file>