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62" r:id="rId2"/>
    <p:sldId id="308" r:id="rId3"/>
    <p:sldId id="275" r:id="rId4"/>
    <p:sldId id="289" r:id="rId5"/>
    <p:sldId id="267" r:id="rId6"/>
    <p:sldId id="257" r:id="rId7"/>
    <p:sldId id="264" r:id="rId8"/>
    <p:sldId id="265" r:id="rId9"/>
    <p:sldId id="377" r:id="rId10"/>
    <p:sldId id="268" r:id="rId11"/>
    <p:sldId id="269" r:id="rId12"/>
    <p:sldId id="271" r:id="rId13"/>
    <p:sldId id="270" r:id="rId14"/>
    <p:sldId id="281" r:id="rId15"/>
    <p:sldId id="339" r:id="rId16"/>
    <p:sldId id="280" r:id="rId17"/>
    <p:sldId id="328" r:id="rId18"/>
    <p:sldId id="329" r:id="rId19"/>
    <p:sldId id="330" r:id="rId20"/>
    <p:sldId id="340" r:id="rId21"/>
    <p:sldId id="347" r:id="rId22"/>
    <p:sldId id="375" r:id="rId23"/>
    <p:sldId id="274" r:id="rId24"/>
    <p:sldId id="294" r:id="rId25"/>
    <p:sldId id="299" r:id="rId26"/>
    <p:sldId id="296" r:id="rId27"/>
    <p:sldId id="297" r:id="rId28"/>
    <p:sldId id="298" r:id="rId29"/>
    <p:sldId id="331" r:id="rId30"/>
    <p:sldId id="332" r:id="rId31"/>
    <p:sldId id="333" r:id="rId32"/>
    <p:sldId id="290" r:id="rId33"/>
    <p:sldId id="291" r:id="rId34"/>
    <p:sldId id="322" r:id="rId35"/>
    <p:sldId id="323" r:id="rId36"/>
    <p:sldId id="324" r:id="rId37"/>
    <p:sldId id="334" r:id="rId38"/>
    <p:sldId id="335" r:id="rId39"/>
    <p:sldId id="336" r:id="rId40"/>
    <p:sldId id="312" r:id="rId41"/>
    <p:sldId id="313" r:id="rId42"/>
    <p:sldId id="314" r:id="rId43"/>
    <p:sldId id="325" r:id="rId44"/>
    <p:sldId id="326" r:id="rId45"/>
    <p:sldId id="327" r:id="rId46"/>
    <p:sldId id="349" r:id="rId47"/>
    <p:sldId id="350" r:id="rId48"/>
    <p:sldId id="351" r:id="rId49"/>
    <p:sldId id="277" r:id="rId50"/>
    <p:sldId id="278" r:id="rId51"/>
    <p:sldId id="300" r:id="rId52"/>
    <p:sldId id="301" r:id="rId53"/>
    <p:sldId id="378" r:id="rId54"/>
    <p:sldId id="302" r:id="rId55"/>
    <p:sldId id="304" r:id="rId56"/>
    <p:sldId id="283" r:id="rId57"/>
    <p:sldId id="305" r:id="rId58"/>
    <p:sldId id="306" r:id="rId59"/>
    <p:sldId id="307" r:id="rId60"/>
    <p:sldId id="284" r:id="rId61"/>
    <p:sldId id="285" r:id="rId62"/>
    <p:sldId id="353" r:id="rId63"/>
    <p:sldId id="354" r:id="rId64"/>
    <p:sldId id="309" r:id="rId65"/>
    <p:sldId id="355" r:id="rId66"/>
    <p:sldId id="356" r:id="rId67"/>
    <p:sldId id="357" r:id="rId68"/>
    <p:sldId id="286" r:id="rId69"/>
    <p:sldId id="287" r:id="rId70"/>
    <p:sldId id="310" r:id="rId71"/>
    <p:sldId id="311" r:id="rId72"/>
    <p:sldId id="365" r:id="rId73"/>
    <p:sldId id="366" r:id="rId74"/>
    <p:sldId id="367" r:id="rId75"/>
    <p:sldId id="368" r:id="rId76"/>
    <p:sldId id="293" r:id="rId77"/>
    <p:sldId id="371" r:id="rId78"/>
    <p:sldId id="372" r:id="rId79"/>
    <p:sldId id="373" r:id="rId80"/>
    <p:sldId id="374" r:id="rId81"/>
    <p:sldId id="261" r:id="rId82"/>
    <p:sldId id="376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0"/>
    <a:srgbClr val="FFFFE7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4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30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74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4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7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1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74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76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3616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686AF7B-0A95-42F7-9680-2B09A537FA09}" type="datetimeFigureOut">
              <a:rPr lang="en-IE" smtClean="0"/>
              <a:t>23/12/2017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5803CCE-003B-4B7A-BF0D-F941E2E9F0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12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yslexic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dyslexiefont.com/en/typefac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scalculia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spraxia.i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ss.ie/categories/specific-learning-disabilities/dysgraphi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utismireland.ie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.org.uk/VR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_3R0a64UW3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slexia.ie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ie/eng/health/az/A/Anxiety/Treating-anxiety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dd.i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Accommodations for </a:t>
            </a:r>
            <a:b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Students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Damian Gordon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524009"/>
            <a:ext cx="10504868" cy="59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1" y="666485"/>
            <a:ext cx="4084749" cy="6127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54" y="666485"/>
            <a:ext cx="4084749" cy="61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30" y="757238"/>
            <a:ext cx="7757645" cy="53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37" y="1130726"/>
            <a:ext cx="9431242" cy="44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 Association of Ireland (DAI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recommends the use of san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serif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Arial, Comic Sans, Verdana or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Sassoon.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Arial</a:t>
            </a:r>
          </a:p>
          <a:p>
            <a:r>
              <a:rPr lang="en-IE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Comic Sans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</a:p>
          <a:p>
            <a:r>
              <a:rPr lang="en-IE" sz="4000" dirty="0" smtClean="0"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Sassoon</a:t>
            </a:r>
            <a:endParaRPr lang="en-IE" dirty="0" smtClean="0"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4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031" y="2910625"/>
            <a:ext cx="6220496" cy="286724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 Association of Ireland (DAI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recommends the use of san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serif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Arial, Comic Sans, Verdana or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Sassoon.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Arial</a:t>
            </a:r>
          </a:p>
          <a:p>
            <a:r>
              <a:rPr lang="en-IE" dirty="0" smtClean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Comic Sans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</a:p>
          <a:p>
            <a:r>
              <a:rPr lang="en-IE" sz="4000" dirty="0" smtClean="0">
                <a:latin typeface="Sakkal Majalla" panose="02000000000000000000" pitchFamily="2" charset="-78"/>
                <a:ea typeface="Verdana" panose="020B0604030504040204" pitchFamily="34" charset="0"/>
                <a:cs typeface="Sakkal Majalla" panose="02000000000000000000" pitchFamily="2" charset="-78"/>
              </a:rPr>
              <a:t>Sassoon</a:t>
            </a:r>
            <a:endParaRPr lang="en-IE" dirty="0" smtClean="0">
              <a:latin typeface="Sakkal Majalla" panose="02000000000000000000" pitchFamily="2" charset="-78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64" y="3054937"/>
            <a:ext cx="5157229" cy="25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Rello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en-I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Baeza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-Yates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(2013) “Good Fonts for Dyslexia”, In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I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 of the 15th International ACM SIGACCESS Conference on Computers and Accessibility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(p. 14). ACM.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10" y="3122455"/>
            <a:ext cx="8195860" cy="32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59988"/>
            <a:ext cx="10753725" cy="4825218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learners devise their own pictures and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diagrams).</a:t>
            </a:r>
            <a:endParaRPr lang="en-I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a longer sentence into a few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shorter ones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(sometimes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are so focused on understanding each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word,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can miss the meaning of the sentence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en-I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model answers where possible. 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sentence starters to show how to begin a written response.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penalizing them for spelling errors.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816" y="338761"/>
            <a:ext cx="3797134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 Cue/ Graphic Organiser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8079" y="280119"/>
            <a:ext cx="3712872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Accommodations for </a:t>
            </a:r>
            <a:br>
              <a:rPr lang="en-I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Students</a:t>
            </a:r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3628079" y="1418599"/>
            <a:ext cx="3712872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Learning Difficulties</a:t>
            </a:r>
            <a:endParaRPr lang="en-IE" dirty="0"/>
          </a:p>
        </p:txBody>
      </p:sp>
      <p:sp>
        <p:nvSpPr>
          <p:cNvPr id="9" name="Down Arrow 8"/>
          <p:cNvSpPr/>
          <p:nvPr/>
        </p:nvSpPr>
        <p:spPr>
          <a:xfrm>
            <a:off x="5344725" y="1017432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Down Arrow 9"/>
          <p:cNvSpPr/>
          <p:nvPr/>
        </p:nvSpPr>
        <p:spPr>
          <a:xfrm>
            <a:off x="5344725" y="2130156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850003" y="2518442"/>
            <a:ext cx="9288000" cy="23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1223487" y="3144367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dirty="0"/>
          </a:p>
        </p:txBody>
      </p:sp>
      <p:sp>
        <p:nvSpPr>
          <p:cNvPr id="13" name="Down Arrow 12"/>
          <p:cNvSpPr/>
          <p:nvPr/>
        </p:nvSpPr>
        <p:spPr>
          <a:xfrm>
            <a:off x="1880306" y="2756079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2949262" y="3144367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>
            <a:off x="3606081" y="2756079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ounded Rectangle 15"/>
          <p:cNvSpPr/>
          <p:nvPr/>
        </p:nvSpPr>
        <p:spPr>
          <a:xfrm>
            <a:off x="4675037" y="3144367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Asperger's Syndrome</a:t>
            </a:r>
            <a:endParaRPr lang="en-IE" dirty="0"/>
          </a:p>
        </p:txBody>
      </p:sp>
      <p:sp>
        <p:nvSpPr>
          <p:cNvPr id="17" name="Down Arrow 16"/>
          <p:cNvSpPr/>
          <p:nvPr/>
        </p:nvSpPr>
        <p:spPr>
          <a:xfrm>
            <a:off x="5331856" y="2756079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ounded Rectangle 17"/>
          <p:cNvSpPr/>
          <p:nvPr/>
        </p:nvSpPr>
        <p:spPr>
          <a:xfrm>
            <a:off x="6400812" y="3148289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</a:t>
            </a:r>
          </a:p>
          <a:p>
            <a:pPr algn="ctr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</a:t>
            </a:r>
            <a:endParaRPr lang="en-IE" dirty="0"/>
          </a:p>
        </p:txBody>
      </p:sp>
      <p:sp>
        <p:nvSpPr>
          <p:cNvPr id="19" name="Down Arrow 18"/>
          <p:cNvSpPr/>
          <p:nvPr/>
        </p:nvSpPr>
        <p:spPr>
          <a:xfrm>
            <a:off x="7057631" y="2760001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ounded Rectangle 19"/>
          <p:cNvSpPr/>
          <p:nvPr/>
        </p:nvSpPr>
        <p:spPr>
          <a:xfrm>
            <a:off x="8116439" y="3135922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endParaRPr lang="en-IE" dirty="0"/>
          </a:p>
        </p:txBody>
      </p:sp>
      <p:sp>
        <p:nvSpPr>
          <p:cNvPr id="21" name="Down Arrow 20"/>
          <p:cNvSpPr/>
          <p:nvPr/>
        </p:nvSpPr>
        <p:spPr>
          <a:xfrm>
            <a:off x="8773258" y="2747634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Down Arrow 23"/>
          <p:cNvSpPr/>
          <p:nvPr/>
        </p:nvSpPr>
        <p:spPr>
          <a:xfrm>
            <a:off x="1878158" y="3874390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850003" y="5361817"/>
            <a:ext cx="9288000" cy="23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Down Arrow 30"/>
          <p:cNvSpPr/>
          <p:nvPr/>
        </p:nvSpPr>
        <p:spPr>
          <a:xfrm>
            <a:off x="5336408" y="5606512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ounded Rectangle 31"/>
          <p:cNvSpPr/>
          <p:nvPr/>
        </p:nvSpPr>
        <p:spPr>
          <a:xfrm>
            <a:off x="3627238" y="5988979"/>
            <a:ext cx="3712872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</a:t>
            </a:r>
            <a:endParaRPr lang="en-IE" dirty="0"/>
          </a:p>
        </p:txBody>
      </p:sp>
      <p:sp>
        <p:nvSpPr>
          <p:cNvPr id="33" name="Rounded Rectangle 32"/>
          <p:cNvSpPr/>
          <p:nvPr/>
        </p:nvSpPr>
        <p:spPr>
          <a:xfrm>
            <a:off x="1209043" y="4246653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  <a:endParaRPr lang="en-IE" dirty="0"/>
          </a:p>
        </p:txBody>
      </p:sp>
      <p:sp>
        <p:nvSpPr>
          <p:cNvPr id="34" name="Down Arrow 33"/>
          <p:cNvSpPr/>
          <p:nvPr/>
        </p:nvSpPr>
        <p:spPr>
          <a:xfrm>
            <a:off x="1863714" y="4976676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Down Arrow 34"/>
          <p:cNvSpPr/>
          <p:nvPr/>
        </p:nvSpPr>
        <p:spPr>
          <a:xfrm>
            <a:off x="5329134" y="3858717"/>
            <a:ext cx="316510" cy="149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Down Arrow 35"/>
          <p:cNvSpPr/>
          <p:nvPr/>
        </p:nvSpPr>
        <p:spPr>
          <a:xfrm>
            <a:off x="7075220" y="3855922"/>
            <a:ext cx="316510" cy="149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Down Arrow 36"/>
          <p:cNvSpPr/>
          <p:nvPr/>
        </p:nvSpPr>
        <p:spPr>
          <a:xfrm>
            <a:off x="8763110" y="3854733"/>
            <a:ext cx="316510" cy="149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Down Arrow 38"/>
          <p:cNvSpPr/>
          <p:nvPr/>
        </p:nvSpPr>
        <p:spPr>
          <a:xfrm>
            <a:off x="3618377" y="3874390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ounded Rectangle 39"/>
          <p:cNvSpPr/>
          <p:nvPr/>
        </p:nvSpPr>
        <p:spPr>
          <a:xfrm>
            <a:off x="2949262" y="4246653"/>
            <a:ext cx="16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  <a:endParaRPr lang="en-IE" dirty="0"/>
          </a:p>
        </p:txBody>
      </p:sp>
      <p:sp>
        <p:nvSpPr>
          <p:cNvPr id="41" name="Down Arrow 40"/>
          <p:cNvSpPr/>
          <p:nvPr/>
        </p:nvSpPr>
        <p:spPr>
          <a:xfrm>
            <a:off x="3603933" y="4976676"/>
            <a:ext cx="296214" cy="38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6" y="1679618"/>
            <a:ext cx="2757475" cy="3034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0147" y="4456090"/>
            <a:ext cx="4663440" cy="1309372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Open Dyslexic Font:</a:t>
            </a:r>
          </a:p>
          <a:p>
            <a:r>
              <a:rPr lang="en-IE" dirty="0">
                <a:hlinkClick r:id="rId3"/>
              </a:rPr>
              <a:t>https://</a:t>
            </a:r>
            <a:r>
              <a:rPr lang="en-IE" dirty="0" smtClean="0">
                <a:hlinkClick r:id="rId3"/>
              </a:rPr>
              <a:t>opendyslexic.org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5800305" y="4456090"/>
            <a:ext cx="4663440" cy="1309372"/>
          </a:xfrm>
        </p:spPr>
        <p:txBody>
          <a:bodyPr>
            <a:normAutofit/>
          </a:bodyPr>
          <a:lstStyle/>
          <a:p>
            <a:r>
              <a:rPr lang="en-IE" sz="2800" b="1" dirty="0" err="1"/>
              <a:t>Dyslexie</a:t>
            </a:r>
            <a:r>
              <a:rPr lang="en-IE" sz="2800" b="1" dirty="0"/>
              <a:t> Font:</a:t>
            </a:r>
            <a:endParaRPr lang="en-IE" sz="2800" b="1" dirty="0" smtClean="0"/>
          </a:p>
          <a:p>
            <a:r>
              <a:rPr lang="en-IE" dirty="0">
                <a:hlinkClick r:id="rId4"/>
              </a:rPr>
              <a:t>https://www.dyslexiefont.com/en/typeface</a:t>
            </a:r>
            <a:r>
              <a:rPr lang="en-IE" dirty="0" smtClean="0">
                <a:hlinkClick r:id="rId4"/>
              </a:rPr>
              <a:t>/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91" y="1679619"/>
            <a:ext cx="274030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DARTs: Directed Activities for Reading Texts, activities involving highlighting, cutting-and-pasting and moving around enlarged </a:t>
            </a:r>
            <a:r>
              <a:rPr lang="en-IE" sz="3600" dirty="0" smtClean="0"/>
              <a:t>text.</a:t>
            </a:r>
          </a:p>
          <a:p>
            <a:endParaRPr lang="en-IE" sz="3600" dirty="0"/>
          </a:p>
          <a:p>
            <a:r>
              <a:rPr lang="en-IE" sz="3600" dirty="0" smtClean="0"/>
              <a:t>So it’s better if your documents are available are DOC or PPT, and not PDF.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6988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And it’s best to avoid examples that use single letter pairs, such as:</a:t>
            </a:r>
          </a:p>
          <a:p>
            <a:pPr lvl="1"/>
            <a:r>
              <a:rPr lang="en-IE" sz="3600" dirty="0" err="1" smtClean="0"/>
              <a:t>p,q</a:t>
            </a:r>
            <a:endParaRPr lang="en-IE" sz="3600" dirty="0" smtClean="0"/>
          </a:p>
          <a:p>
            <a:pPr lvl="1"/>
            <a:r>
              <a:rPr lang="en-IE" sz="3600" dirty="0" err="1"/>
              <a:t>p</a:t>
            </a:r>
            <a:r>
              <a:rPr lang="en-IE" sz="3600" dirty="0" err="1" smtClean="0"/>
              <a:t>,d</a:t>
            </a:r>
            <a:endParaRPr lang="en-IE" sz="3600" dirty="0" smtClean="0"/>
          </a:p>
          <a:p>
            <a:pPr lvl="1"/>
            <a:r>
              <a:rPr lang="en-IE" sz="3600" dirty="0" err="1" smtClean="0"/>
              <a:t>b,d</a:t>
            </a:r>
            <a:endParaRPr lang="en-IE" sz="3600" dirty="0" smtClean="0"/>
          </a:p>
          <a:p>
            <a:pPr lvl="1"/>
            <a:r>
              <a:rPr lang="en-IE" sz="3600" dirty="0" err="1"/>
              <a:t>b</a:t>
            </a:r>
            <a:r>
              <a:rPr lang="en-IE" sz="3600" dirty="0" err="1" smtClean="0"/>
              <a:t>,q</a:t>
            </a:r>
            <a:endParaRPr lang="en-IE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501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www.dyscalculia.org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 is a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learning disability affecting numbers and maths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(it’s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really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an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inability to conceptualise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numbers)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0"/>
            <a:ext cx="10792496" cy="68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Dyscalculia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issues with counting.</a:t>
            </a:r>
          </a:p>
          <a:p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issues 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counting strategies for addition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difficulties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memorizing arithmetic facts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truggles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apply math concepts to 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money.</a:t>
            </a:r>
            <a:endParaRPr lang="en-I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 hard time grasping information shown on graphs or charts.</a:t>
            </a:r>
          </a:p>
          <a:p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finding different approaches to the same math problem.</a:t>
            </a:r>
          </a:p>
          <a:p>
            <a:endParaRPr lang="en-IE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  <a:p>
            <a:endParaRPr lang="en-IE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Learning Difficulties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(and help learners devise their own pictures and diagrams</a:t>
            </a:r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a longer sentence into a few shorter </a:t>
            </a:r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ones.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concrete objects to illustrate mathematical concepts.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computer programs that are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useful to help consolidate learning.</a:t>
            </a:r>
          </a:p>
        </p:txBody>
      </p:sp>
    </p:spTree>
    <p:extLst>
      <p:ext uri="{BB962C8B-B14F-4D97-AF65-F5344CB8AC3E}">
        <p14:creationId xmlns:p14="http://schemas.microsoft.com/office/powerpoint/2010/main" val="29124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Considering allowing the student to use a calculator or software.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www.dyspraxia.ie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 developmental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co-ordination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affecting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and/or gross motor coordination in children and adults.</a:t>
            </a:r>
            <a:endParaRPr lang="en-IE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Dyspraxia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b="1" dirty="0"/>
              <a:t>Poor balance</a:t>
            </a:r>
          </a:p>
          <a:p>
            <a:r>
              <a:rPr lang="en-IE" sz="2800" b="1" dirty="0"/>
              <a:t>Poor fine </a:t>
            </a:r>
            <a:r>
              <a:rPr lang="en-IE" sz="2800" b="1" dirty="0" smtClean="0"/>
              <a:t>and/or </a:t>
            </a:r>
            <a:r>
              <a:rPr lang="en-IE" sz="2800" b="1" dirty="0"/>
              <a:t>gross motor co-ordination</a:t>
            </a:r>
          </a:p>
          <a:p>
            <a:r>
              <a:rPr lang="en-IE" sz="2800" b="1" dirty="0"/>
              <a:t>Poor posture</a:t>
            </a:r>
          </a:p>
          <a:p>
            <a:r>
              <a:rPr lang="en-IE" sz="2800" b="1" dirty="0"/>
              <a:t>Confused about which hand to use</a:t>
            </a:r>
          </a:p>
          <a:p>
            <a:r>
              <a:rPr lang="en-IE" sz="2800" b="1" dirty="0" smtClean="0"/>
              <a:t>Difficulty </a:t>
            </a:r>
            <a:r>
              <a:rPr lang="en-IE" sz="2800" b="1" dirty="0"/>
              <a:t>with reading, writing</a:t>
            </a:r>
          </a:p>
          <a:p>
            <a:r>
              <a:rPr lang="en-IE" sz="2800" b="1" dirty="0"/>
              <a:t>Speech problems - slow to learn to speak and speech may be </a:t>
            </a:r>
            <a:r>
              <a:rPr lang="en-IE" sz="2800" b="1" dirty="0" smtClean="0"/>
              <a:t>incoherent</a:t>
            </a:r>
            <a:endParaRPr lang="en-IE" sz="2800" b="1" dirty="0"/>
          </a:p>
          <a:p>
            <a:r>
              <a:rPr lang="en-IE" sz="2800" b="1" dirty="0"/>
              <a:t>Phobias or obsessive </a:t>
            </a:r>
            <a:r>
              <a:rPr lang="en-IE" sz="2800" b="1" dirty="0" smtClean="0"/>
              <a:t>behaviour </a:t>
            </a:r>
            <a:r>
              <a:rPr lang="en-IE" sz="2800" b="1" dirty="0"/>
              <a:t>and impatient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</p:txBody>
      </p:sp>
    </p:spTree>
    <p:extLst>
      <p:ext uri="{BB962C8B-B14F-4D97-AF65-F5344CB8AC3E}">
        <p14:creationId xmlns:p14="http://schemas.microsoft.com/office/powerpoint/2010/main" val="3762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74055"/>
            <a:ext cx="10753725" cy="3766185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(and help learners devise their own pictures and diagrams).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a longer sentence into a few shorter ones (and </a:t>
            </a:r>
            <a:r>
              <a:rPr lang="en-I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a larger font where possible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sure they are seated near the front (if they need help), and are away from windows, doors and other distractions.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breaks in the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 (to give the students a chance to stretch and catch up).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Considering allowing the student to use speech-to-text software.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Learning Difficulties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known as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Developmental Disorder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difficulties include: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67579"/>
              </p:ext>
            </p:extLst>
          </p:nvPr>
        </p:nvGraphicFramePr>
        <p:xfrm>
          <a:off x="676655" y="3554569"/>
          <a:ext cx="9559008" cy="2850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1711"/>
                <a:gridCol w="5277297"/>
              </a:tblGrid>
              <a:tr h="344348"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Dyslexia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Challenges with reading and spelling</a:t>
                      </a:r>
                      <a:endParaRPr lang="en-IE" sz="2000" dirty="0"/>
                    </a:p>
                  </a:txBody>
                  <a:tcPr/>
                </a:tc>
              </a:tr>
              <a:tr h="602609"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Dyspraxia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Challenges with fine and/or gross motor skills</a:t>
                      </a:r>
                    </a:p>
                  </a:txBody>
                  <a:tcPr/>
                </a:tc>
              </a:tr>
              <a:tr h="602609"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Asperger's Syndrome</a:t>
                      </a:r>
                      <a:r>
                        <a:rPr lang="en-I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Challenges with social and communication skills</a:t>
                      </a:r>
                    </a:p>
                  </a:txBody>
                  <a:tcPr/>
                </a:tc>
              </a:tr>
              <a:tr h="1051966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Attention Deficit Hyperactive Disorder</a:t>
                      </a:r>
                      <a:r>
                        <a:rPr lang="en-I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(ADHD)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Challenges with attention and concentration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www.sess.ie/categories/specific-learning-disabilities/dysgraphia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 is a disorder of handwriting primarily that causes a student’s handwriting to be almost illegible, and makes it very difficult to learn to spell. It can be often associated with a very high verbal IQ.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 often co-occurs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other learning disabilities like: 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 Impairment 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 Deficit Hyperactive Disorder </a:t>
            </a: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Developmental Coordination Disorder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Dysgraphia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722549"/>
            <a:ext cx="6633157" cy="4547054"/>
          </a:xfrm>
        </p:spPr>
      </p:pic>
    </p:spTree>
    <p:extLst>
      <p:ext uri="{BB962C8B-B14F-4D97-AF65-F5344CB8AC3E}">
        <p14:creationId xmlns:p14="http://schemas.microsoft.com/office/powerpoint/2010/main" val="3674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74055"/>
            <a:ext cx="10753725" cy="3766185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(and help learners devise their own pictures and diagrams).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a longer sentence into a few shorter </a:t>
            </a:r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ones.</a:t>
            </a: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a lesson outline for helping take notes.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breaks in the schedule (to give the students a chance to stretch and catch up).</a:t>
            </a:r>
          </a:p>
        </p:txBody>
      </p:sp>
    </p:spTree>
    <p:extLst>
      <p:ext uri="{BB962C8B-B14F-4D97-AF65-F5344CB8AC3E}">
        <p14:creationId xmlns:p14="http://schemas.microsoft.com/office/powerpoint/2010/main" val="1659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Considering allowing the student to use speech-to-text software.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 Spectrum:</a:t>
            </a:r>
            <a:b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autismireland.ie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syndrome was generally considered to be on the “high functioning” end of the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autism spectrum, it generally results in having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with social interactions and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exhibiting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restricted range of interests and/or repetitive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behaviours.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7" y="648103"/>
            <a:ext cx="9289266" cy="4915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7224" y="5961776"/>
            <a:ext cx="292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/>
              </a:rPr>
              <a:t>http://</a:t>
            </a:r>
            <a:r>
              <a:rPr lang="en-IE" dirty="0" smtClean="0">
                <a:hlinkClick r:id="rId3"/>
              </a:rPr>
              <a:t>www.autism.org.uk/VR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1624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160" y="5961776"/>
            <a:ext cx="498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2"/>
              </a:rPr>
              <a:t>https://www.youtube.com/watch?v=_</a:t>
            </a:r>
            <a:r>
              <a:rPr lang="en-IE" dirty="0" smtClean="0">
                <a:hlinkClick r:id="rId2"/>
              </a:rPr>
              <a:t>3R0a64UW3g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82" y="459116"/>
            <a:ext cx="8811296" cy="52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Asperger’s Syndrome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with Asperger’s Syndrome may: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Yawn in class, or laugh or giggle (inappropriately).</a:t>
            </a: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Echo words </a:t>
            </a:r>
            <a:r>
              <a:rPr lang="en-I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phrases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said by you or others.</a:t>
            </a: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Insist on sameness.</a:t>
            </a: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gestures instead of words to indicate their needs.</a:t>
            </a: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like to be asked a lot of questions in class.</a:t>
            </a:r>
          </a:p>
          <a:p>
            <a:pPr lvl="1"/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like hugs or cuddles.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</p:txBody>
      </p:sp>
    </p:spTree>
    <p:extLst>
      <p:ext uri="{BB962C8B-B14F-4D97-AF65-F5344CB8AC3E}">
        <p14:creationId xmlns:p14="http://schemas.microsoft.com/office/powerpoint/2010/main" val="5618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 and rephrasing key points throughout the class.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Clearly indicate when you are transitioning away from the topic, e.g. if you are telling an anecdote.</a:t>
            </a:r>
          </a:p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avoid slang or idiomatic speech (and avoid sarcasm, it may inadvertently reinforce inappropriate learning)</a:t>
            </a:r>
          </a:p>
        </p:txBody>
      </p:sp>
    </p:spTree>
    <p:extLst>
      <p:ext uri="{BB962C8B-B14F-4D97-AF65-F5344CB8AC3E}">
        <p14:creationId xmlns:p14="http://schemas.microsoft.com/office/powerpoint/2010/main" val="136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60164"/>
            <a:ext cx="10753725" cy="4376241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penalizing them for spelling errors.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that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students with Asperger’s have handwriting deficits,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allowing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time for handwritten work and explore the use of word processors.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expect skills learned in one setting to generalize to another setting. Teach the skill and rehearse it in a variety of settings.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www.dyslexia.ie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specific learning difficulty which makes it harder for some people to learn, to read, write and spell.</a:t>
            </a:r>
          </a:p>
        </p:txBody>
      </p:sp>
    </p:spTree>
    <p:extLst>
      <p:ext uri="{BB962C8B-B14F-4D97-AF65-F5344CB8AC3E}">
        <p14:creationId xmlns:p14="http://schemas.microsoft.com/office/powerpoint/2010/main" val="12755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www.hse.ie/eng/health/az/A/Anxiety/Treating-anxiety.html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disorders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name for a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of mental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disorders that create so much distress that they can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carrying on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lives normally. For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who have one, worry and fear are constant and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overwhelming.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 disorder is an umbrella term that includes different conditions:</a:t>
            </a:r>
          </a:p>
          <a:p>
            <a:r>
              <a:rPr lang="en-IE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Panic disorder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Panic attacks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strike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random, and can include sweat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chest pains, and heart palpitations.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anxiety disorder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Worry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self-consciousness about everyday social situations. </a:t>
            </a:r>
          </a:p>
          <a:p>
            <a:r>
              <a:rPr lang="en-I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</a:t>
            </a:r>
            <a:r>
              <a:rPr lang="en-IE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phobias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Intense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fear of a specific object or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situation.</a:t>
            </a:r>
            <a:endParaRPr lang="en-I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Generalized anxiety </a:t>
            </a:r>
            <a:r>
              <a:rPr lang="en-IE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disorder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Excessive worry 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tension with little or no </a:t>
            </a:r>
            <a:r>
              <a:rPr lang="en-I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obvious reason</a:t>
            </a: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IE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</p:txBody>
      </p:sp>
    </p:spTree>
    <p:extLst>
      <p:ext uri="{BB962C8B-B14F-4D97-AF65-F5344CB8AC3E}">
        <p14:creationId xmlns:p14="http://schemas.microsoft.com/office/powerpoint/2010/main" val="3104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 and rephrasing key points throughout the class.</a:t>
            </a:r>
          </a:p>
          <a:p>
            <a:endParaRPr lang="en-IE" dirty="0" smtClean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them to sit near a door where they will be able to exit quickly if they get an anxiety attack.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breaks in the schedule (to give the students a chance to stretch and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calm down).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sure they are working in a quiet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(to reduce anxiety).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them to sit near a door where they will be able to exit quickly if they get an anxiety attack.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taking a test triggers them consider providing an alternative.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</p:txBody>
      </p:sp>
    </p:spTree>
    <p:extLst>
      <p:ext uri="{BB962C8B-B14F-4D97-AF65-F5344CB8AC3E}">
        <p14:creationId xmlns:p14="http://schemas.microsoft.com/office/powerpoint/2010/main" val="29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www.hadd.ie</a:t>
            </a:r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 is Attention Deficit Hyperactivity Disorder, which is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broad term, and the condition can vary from person to person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is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generally understood to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students who have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focusing.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supersedes the previous (outdated) term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 Deficit Disorder (ADD)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three types of ADHD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Inattentive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when a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shows enough symptoms of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inattention, or distractibility,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isn’t hyperactive or impulsive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Hyperactive/impulsive ADHD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when a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has symptoms of hyperactivity and impulsivity but not inattention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Combined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ADHD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when a person has symptoms of inattention, hyperactivity, and impulsivity.</a:t>
            </a:r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2" y="933200"/>
            <a:ext cx="7415168" cy="52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class.</a:t>
            </a:r>
          </a:p>
        </p:txBody>
      </p:sp>
    </p:spTree>
    <p:extLst>
      <p:ext uri="{BB962C8B-B14F-4D97-AF65-F5344CB8AC3E}">
        <p14:creationId xmlns:p14="http://schemas.microsoft.com/office/powerpoint/2010/main" val="15472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74055"/>
            <a:ext cx="10753725" cy="3766185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 (and help learners devise their own pictures and diagrams).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visual signal (e.g. something shiny) to get their attention.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sure they are seated near the front (if they need help), and are away from windows, doors and other distractions.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</a:t>
            </a:r>
            <a:r>
              <a:rPr lang="en-IE" dirty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breaks in the </a:t>
            </a:r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 (to give the students a chance to take a break).</a:t>
            </a:r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Arranging tests and assignments to work from easiest to hardest problems.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Considering allowing the student to use a word processor.</a:t>
            </a:r>
          </a:p>
          <a:p>
            <a:endParaRPr lang="en-IE" dirty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solidFill>
                <a:schemeClr val="tx2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seen that most of the accommodations are the same for a wide range of conditions.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Instead of trying to consider a diverse range, maybe just aim for the common ones (this ties into a broader principle of 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 Design for Learning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764373"/>
            <a:ext cx="10694831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to Prepare for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your notes a few days before class.</a:t>
            </a:r>
          </a:p>
          <a:p>
            <a:pPr marL="0" indent="0">
              <a:buNone/>
            </a:pPr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them labs a few days before the lab (if possible).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Explaining the key words first before they are used when discussing that topic in class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Putting documents in DOC or PPT, but not PDF.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950" y="323557"/>
            <a:ext cx="11746523" cy="618978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6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the Class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images and diagrams where possible.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 and rephrasing key points throughout the class.</a:t>
            </a:r>
          </a:p>
          <a:p>
            <a:endParaRPr lang="en-IE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clearly 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gestures to emphasise key points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model answers where possible. </a:t>
            </a:r>
          </a:p>
          <a:p>
            <a:pPr marL="0" indent="0">
              <a:buNone/>
            </a:pPr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950" y="323557"/>
            <a:ext cx="11746523" cy="618978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different for different people.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741" y="3734873"/>
            <a:ext cx="6993228" cy="27947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319752" y="374022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2452" y="42201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79703" y="470873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2998632" y="526116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781422" y="5981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6156102" y="42562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6591837" y="44744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6308502" y="57094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6744237" y="592759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6308502" y="506549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6744237" y="528365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4788796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5224531" y="4626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944118" y="475640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8379853" y="49745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7866846" y="522003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8135154" y="54510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209247" y="546721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4648461" y="6069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941196" y="57974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5376931" y="60156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4119094" y="513237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554829" y="51187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4915438" y="499895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51173" y="521711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3266770" y="56612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2854821" y="468083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6732944" y="41106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3651165" y="52428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5675292" y="445940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5608749" y="574514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5750419" y="486938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089821" y="421255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7242221" y="56657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7242221" y="50217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7540241" y="45706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3488367" y="4448675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5908300" y="607839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7821997" y="42283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5405173" y="41468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2401913" y="57333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2837648" y="59515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87220" y="599434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2713155" y="55333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2619271" y="5120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958788" y="4744376"/>
            <a:ext cx="1736164" cy="14310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3988156" y="476961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7589608" y="55290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5090" y="412373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 Student in Tests and Assignments by: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sure they are working in a quiet area.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penalizing them for spelling errors.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Breaking down tests and assignments into small parts (using new paragraphs and bullet points to break things up).</a:t>
            </a:r>
          </a:p>
          <a:p>
            <a:pPr marL="0" indent="0">
              <a:buNone/>
            </a:pPr>
            <a:endParaRPr lang="en-IE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them with extended time for testing.</a:t>
            </a:r>
          </a:p>
          <a:p>
            <a:pPr marL="0" indent="0">
              <a:buNone/>
            </a:pPr>
            <a:endParaRPr lang="en-I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950" y="323557"/>
            <a:ext cx="11746523" cy="618978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5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thoughts: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of the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</a:t>
            </a:r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class to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their notes with each other.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students a chance to show their many strengths in class (if possible).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Thanks!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Dyslexia</a:t>
            </a: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it like?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652</TotalTime>
  <Words>2437</Words>
  <Application>Microsoft Office PowerPoint</Application>
  <PresentationFormat>Widescreen</PresentationFormat>
  <Paragraphs>393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 Light</vt:lpstr>
      <vt:lpstr>Comic Sans MS</vt:lpstr>
      <vt:lpstr>Sakkal Majalla</vt:lpstr>
      <vt:lpstr>Times New Roman</vt:lpstr>
      <vt:lpstr>Verdana</vt:lpstr>
      <vt:lpstr>Metropolitan</vt:lpstr>
      <vt:lpstr>Accommodations for  Diverse Students</vt:lpstr>
      <vt:lpstr>Visual Cue/ Graphic Organiser</vt:lpstr>
      <vt:lpstr>Specific Learning Difficulties</vt:lpstr>
      <vt:lpstr>Specific Learning Difficulties</vt:lpstr>
      <vt:lpstr>Dyslexia</vt:lpstr>
      <vt:lpstr>Dyslexia</vt:lpstr>
      <vt:lpstr>Dyslexia</vt:lpstr>
      <vt:lpstr>Dyslexia</vt:lpstr>
      <vt:lpstr>Dyslexia</vt:lpstr>
      <vt:lpstr>PowerPoint Presentation</vt:lpstr>
      <vt:lpstr>PowerPoint Presentation</vt:lpstr>
      <vt:lpstr>PowerPoint Presentation</vt:lpstr>
      <vt:lpstr>PowerPoint Presentation</vt:lpstr>
      <vt:lpstr>Dyslexia</vt:lpstr>
      <vt:lpstr>Dyslexia</vt:lpstr>
      <vt:lpstr>Dyslexia</vt:lpstr>
      <vt:lpstr>Help the Student to Prepare for Class by:</vt:lpstr>
      <vt:lpstr>Help the Student in the Class by:</vt:lpstr>
      <vt:lpstr>Help the Student in Tests and Assignments by:</vt:lpstr>
      <vt:lpstr>Dyslexia</vt:lpstr>
      <vt:lpstr>Dyslexia</vt:lpstr>
      <vt:lpstr>Dyslexia</vt:lpstr>
      <vt:lpstr>Dyscalculia</vt:lpstr>
      <vt:lpstr>Dyscalculia</vt:lpstr>
      <vt:lpstr>Dyscalculia</vt:lpstr>
      <vt:lpstr>Dyscalculia</vt:lpstr>
      <vt:lpstr>PowerPoint Presentation</vt:lpstr>
      <vt:lpstr>Dyscalculia</vt:lpstr>
      <vt:lpstr>Help the Student to Prepare for Class by:</vt:lpstr>
      <vt:lpstr>Help the Student in the Class by:</vt:lpstr>
      <vt:lpstr>Help the Student in Tests and Assignments by:</vt:lpstr>
      <vt:lpstr>Dyspraxia</vt:lpstr>
      <vt:lpstr>Dyspraxia</vt:lpstr>
      <vt:lpstr>Dyspraxia</vt:lpstr>
      <vt:lpstr>Dyspraxia</vt:lpstr>
      <vt:lpstr>Dyspraxia</vt:lpstr>
      <vt:lpstr>Help the Student to Prepare for Class by:</vt:lpstr>
      <vt:lpstr>Help the Student in the Class by:</vt:lpstr>
      <vt:lpstr>Help the Student in Tests and Assignments by:</vt:lpstr>
      <vt:lpstr>Dysgraphia</vt:lpstr>
      <vt:lpstr>Dysgraphia</vt:lpstr>
      <vt:lpstr>Dysgraphia</vt:lpstr>
      <vt:lpstr>Dysgraphia</vt:lpstr>
      <vt:lpstr>Dysgraphia</vt:lpstr>
      <vt:lpstr>Dysgraphia</vt:lpstr>
      <vt:lpstr>Help the Student to Prepare for Class by:</vt:lpstr>
      <vt:lpstr>Help the Student in the Class by:</vt:lpstr>
      <vt:lpstr>Help the Student in Tests and Assignments by:</vt:lpstr>
      <vt:lpstr>Autism Spectrum:  Asperger’s Syndrome</vt:lpstr>
      <vt:lpstr>Asperger’s Syndrome</vt:lpstr>
      <vt:lpstr>Asperger’s Syndrome</vt:lpstr>
      <vt:lpstr>Asperger’s Syndrome</vt:lpstr>
      <vt:lpstr>Asperger’s Syndrome</vt:lpstr>
      <vt:lpstr>PowerPoint Presentation</vt:lpstr>
      <vt:lpstr>PowerPoint Presentation</vt:lpstr>
      <vt:lpstr>Asperger’s Syndrome</vt:lpstr>
      <vt:lpstr>Help the Student to Prepare for Class by:</vt:lpstr>
      <vt:lpstr>Help the Student in the Class by:</vt:lpstr>
      <vt:lpstr>Help the Student in Tests and Assignments by:</vt:lpstr>
      <vt:lpstr>Anxiety Disorder</vt:lpstr>
      <vt:lpstr>Anxiety Disorder</vt:lpstr>
      <vt:lpstr>Anxiety Disorder</vt:lpstr>
      <vt:lpstr>Anxiety Disorder</vt:lpstr>
      <vt:lpstr>Anxiety Disorder</vt:lpstr>
      <vt:lpstr>Help the Student to Prepare for Class by:</vt:lpstr>
      <vt:lpstr>Help the Student in the Class by:</vt:lpstr>
      <vt:lpstr>Help the Student in Tests and Assignments by:</vt:lpstr>
      <vt:lpstr>ADHD</vt:lpstr>
      <vt:lpstr>ADHD</vt:lpstr>
      <vt:lpstr>ADHD</vt:lpstr>
      <vt:lpstr>ADHD</vt:lpstr>
      <vt:lpstr>PowerPoint Presentation</vt:lpstr>
      <vt:lpstr>Help the Student to Prepare for Class by:</vt:lpstr>
      <vt:lpstr>Help the Student in the Class by:</vt:lpstr>
      <vt:lpstr>Help the Student in Tests and Assignments by:</vt:lpstr>
      <vt:lpstr>Final Thoughts</vt:lpstr>
      <vt:lpstr>Final thoughts:</vt:lpstr>
      <vt:lpstr>Help the Student to Prepare for Class by:</vt:lpstr>
      <vt:lpstr>Help the Student in the Class by:</vt:lpstr>
      <vt:lpstr>Help the Student in Tests and Assignments by:</vt:lpstr>
      <vt:lpstr>Final thoughts:</vt:lpstr>
      <vt:lpstr>Thanks!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Auditory Processing Disorder (CAPD)</dc:title>
  <dc:creator>Damian Gordon</dc:creator>
  <cp:lastModifiedBy>Damian Gordon</cp:lastModifiedBy>
  <cp:revision>69</cp:revision>
  <dcterms:created xsi:type="dcterms:W3CDTF">2017-10-11T11:50:17Z</dcterms:created>
  <dcterms:modified xsi:type="dcterms:W3CDTF">2017-12-23T02:16:37Z</dcterms:modified>
</cp:coreProperties>
</file>