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62" r:id="rId2"/>
    <p:sldId id="308" r:id="rId3"/>
    <p:sldId id="275" r:id="rId4"/>
    <p:sldId id="289" r:id="rId5"/>
    <p:sldId id="267" r:id="rId6"/>
    <p:sldId id="257" r:id="rId7"/>
    <p:sldId id="264" r:id="rId8"/>
    <p:sldId id="265" r:id="rId9"/>
    <p:sldId id="381" r:id="rId10"/>
    <p:sldId id="268" r:id="rId11"/>
    <p:sldId id="269" r:id="rId12"/>
    <p:sldId id="271" r:id="rId13"/>
    <p:sldId id="270" r:id="rId14"/>
    <p:sldId id="281" r:id="rId15"/>
    <p:sldId id="339" r:id="rId16"/>
    <p:sldId id="280" r:id="rId17"/>
    <p:sldId id="340" r:id="rId18"/>
    <p:sldId id="375" r:id="rId19"/>
    <p:sldId id="378" r:id="rId20"/>
    <p:sldId id="274" r:id="rId21"/>
    <p:sldId id="294" r:id="rId22"/>
    <p:sldId id="295" r:id="rId23"/>
    <p:sldId id="299" r:id="rId24"/>
    <p:sldId id="296" r:id="rId25"/>
    <p:sldId id="297" r:id="rId26"/>
    <p:sldId id="298" r:id="rId27"/>
    <p:sldId id="338" r:id="rId28"/>
    <p:sldId id="290" r:id="rId29"/>
    <p:sldId id="291" r:id="rId30"/>
    <p:sldId id="322" r:id="rId31"/>
    <p:sldId id="323" r:id="rId32"/>
    <p:sldId id="324" r:id="rId33"/>
    <p:sldId id="337" r:id="rId34"/>
    <p:sldId id="379" r:id="rId35"/>
    <p:sldId id="312" r:id="rId36"/>
    <p:sldId id="313" r:id="rId37"/>
    <p:sldId id="314" r:id="rId38"/>
    <p:sldId id="325" r:id="rId39"/>
    <p:sldId id="326" r:id="rId40"/>
    <p:sldId id="327" r:id="rId41"/>
    <p:sldId id="348" r:id="rId42"/>
    <p:sldId id="352" r:id="rId43"/>
    <p:sldId id="380" r:id="rId44"/>
    <p:sldId id="277" r:id="rId45"/>
    <p:sldId id="278" r:id="rId46"/>
    <p:sldId id="300" r:id="rId47"/>
    <p:sldId id="301" r:id="rId48"/>
    <p:sldId id="382" r:id="rId49"/>
    <p:sldId id="302" r:id="rId50"/>
    <p:sldId id="304" r:id="rId51"/>
    <p:sldId id="283" r:id="rId52"/>
    <p:sldId id="360" r:id="rId53"/>
    <p:sldId id="383" r:id="rId54"/>
    <p:sldId id="284" r:id="rId55"/>
    <p:sldId id="285" r:id="rId56"/>
    <p:sldId id="353" r:id="rId57"/>
    <p:sldId id="354" r:id="rId58"/>
    <p:sldId id="309" r:id="rId59"/>
    <p:sldId id="361" r:id="rId60"/>
    <p:sldId id="362" r:id="rId61"/>
    <p:sldId id="384" r:id="rId62"/>
    <p:sldId id="286" r:id="rId63"/>
    <p:sldId id="287" r:id="rId64"/>
    <p:sldId id="310" r:id="rId65"/>
    <p:sldId id="311" r:id="rId66"/>
    <p:sldId id="365" r:id="rId67"/>
    <p:sldId id="370" r:id="rId68"/>
    <p:sldId id="385" r:id="rId69"/>
    <p:sldId id="293" r:id="rId70"/>
    <p:sldId id="371" r:id="rId71"/>
    <p:sldId id="372" r:id="rId72"/>
    <p:sldId id="373" r:id="rId73"/>
    <p:sldId id="374" r:id="rId74"/>
    <p:sldId id="261" r:id="rId75"/>
    <p:sldId id="37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FFF0"/>
    <a:srgbClr val="FFFFE7"/>
    <a:srgbClr val="FF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15/01/2018</a:t>
            </a:fld>
            <a:endParaRPr lang="en-I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3514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709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49301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4742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6AF7B-0A95-42F7-9680-2B09A537FA09}" type="datetimeFigureOut">
              <a:rPr lang="en-IE" smtClean="0"/>
              <a:t>15/01/2018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4926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86AF7B-0A95-42F7-9680-2B09A537FA09}" type="datetimeFigureOut">
              <a:rPr lang="en-IE" smtClean="0"/>
              <a:t>15/01/2018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53149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86AF7B-0A95-42F7-9680-2B09A537FA09}" type="datetimeFigureOut">
              <a:rPr lang="en-IE" smtClean="0"/>
              <a:t>15/01/2018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00378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86AF7B-0A95-42F7-9680-2B09A537FA09}" type="datetimeFigureOut">
              <a:rPr lang="en-IE" smtClean="0"/>
              <a:t>15/01/2018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571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AF7B-0A95-42F7-9680-2B09A537FA09}" type="datetimeFigureOut">
              <a:rPr lang="en-IE" smtClean="0"/>
              <a:t>15/01/2018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1974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C686AF7B-0A95-42F7-9680-2B09A537FA09}" type="datetimeFigureOut">
              <a:rPr lang="en-IE" smtClean="0"/>
              <a:t>15/01/2018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61876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15/01/2018</a:t>
            </a:fld>
            <a:endParaRPr lang="en-I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37836168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686AF7B-0A95-42F7-9680-2B09A537FA09}" type="datetimeFigureOut">
              <a:rPr lang="en-IE" smtClean="0"/>
              <a:t>15/01/2018</a:t>
            </a:fld>
            <a:endParaRPr lang="en-I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I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122412724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dyslexic.org/"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dyslexiefont.com/en/typefa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dyscalculia.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dyspraxia.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speechnotes.c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sess.ie/categories/specific-learning-disabilities/dysgraphi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speechnotes.c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autismireland.i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utism.org.uk/VR"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_3R0a64UW3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ocialskillbuilder.com/"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hse.ie/eng/health/az/A/Anxiety/Treating-anxiety.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yslexia.i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hyperlink" Target="https://thrive.uk.com/phobia-apps/" TargetMode="Externa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www.hadd.i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habitchange.com/iphone_app.php" TargetMode="Externa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Accommodations for </a:t>
            </a:r>
            <a:br>
              <a:rPr lang="en-IE" sz="6000" dirty="0" smtClean="0">
                <a:latin typeface="Verdana" panose="020B0604030504040204" pitchFamily="34" charset="0"/>
                <a:ea typeface="Verdana" panose="020B0604030504040204" pitchFamily="34" charset="0"/>
                <a:cs typeface="Verdana" panose="020B0604030504040204" pitchFamily="34" charset="0"/>
              </a:rPr>
            </a:br>
            <a:r>
              <a:rPr lang="en-IE" sz="6000" dirty="0" smtClean="0">
                <a:latin typeface="Verdana" panose="020B0604030504040204" pitchFamily="34" charset="0"/>
                <a:ea typeface="Verdana" panose="020B0604030504040204" pitchFamily="34" charset="0"/>
                <a:cs typeface="Verdana" panose="020B0604030504040204" pitchFamily="34" charset="0"/>
              </a:rPr>
              <a:t>Diverse Students</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6" name="Subtitle 5"/>
          <p:cNvSpPr>
            <a:spLocks noGrp="1"/>
          </p:cNvSpPr>
          <p:nvPr>
            <p:ph type="subTitle" idx="1"/>
          </p:nvPr>
        </p:nvSpPr>
        <p:spPr/>
        <p:txBody>
          <a:bodyPr/>
          <a:lstStyle/>
          <a:p>
            <a:r>
              <a:rPr lang="en-IE" dirty="0" smtClean="0">
                <a:latin typeface="Verdana" panose="020B0604030504040204" pitchFamily="34" charset="0"/>
                <a:ea typeface="Verdana" panose="020B0604030504040204" pitchFamily="34" charset="0"/>
                <a:cs typeface="Verdana" panose="020B0604030504040204" pitchFamily="34" charset="0"/>
              </a:rPr>
              <a:t>Damian Gordon</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463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63" y="524009"/>
            <a:ext cx="10504868" cy="5908989"/>
          </a:xfrm>
          <a:prstGeom prst="rect">
            <a:avLst/>
          </a:prstGeom>
        </p:spPr>
      </p:pic>
    </p:spTree>
    <p:extLst>
      <p:ext uri="{BB962C8B-B14F-4D97-AF65-F5344CB8AC3E}">
        <p14:creationId xmlns:p14="http://schemas.microsoft.com/office/powerpoint/2010/main" val="383884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111" y="666485"/>
            <a:ext cx="4084749" cy="612712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054" y="666485"/>
            <a:ext cx="4084749" cy="6127124"/>
          </a:xfrm>
          <a:prstGeom prst="rect">
            <a:avLst/>
          </a:prstGeom>
        </p:spPr>
      </p:pic>
    </p:spTree>
    <p:extLst>
      <p:ext uri="{BB962C8B-B14F-4D97-AF65-F5344CB8AC3E}">
        <p14:creationId xmlns:p14="http://schemas.microsoft.com/office/powerpoint/2010/main" val="213830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30" y="757238"/>
            <a:ext cx="7757645" cy="5301058"/>
          </a:xfrm>
          <a:prstGeom prst="rect">
            <a:avLst/>
          </a:prstGeom>
        </p:spPr>
      </p:pic>
    </p:spTree>
    <p:extLst>
      <p:ext uri="{BB962C8B-B14F-4D97-AF65-F5344CB8AC3E}">
        <p14:creationId xmlns:p14="http://schemas.microsoft.com/office/powerpoint/2010/main" val="2920578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37" y="1130726"/>
            <a:ext cx="9431242" cy="4484463"/>
          </a:xfrm>
          <a:prstGeom prst="rect">
            <a:avLst/>
          </a:prstGeom>
        </p:spPr>
      </p:pic>
    </p:spTree>
    <p:extLst>
      <p:ext uri="{BB962C8B-B14F-4D97-AF65-F5344CB8AC3E}">
        <p14:creationId xmlns:p14="http://schemas.microsoft.com/office/powerpoint/2010/main" val="2661533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The </a:t>
            </a:r>
            <a:r>
              <a:rPr lang="en-IE" dirty="0">
                <a:latin typeface="Verdana" panose="020B0604030504040204" pitchFamily="34" charset="0"/>
                <a:ea typeface="Verdana" panose="020B0604030504040204" pitchFamily="34" charset="0"/>
                <a:cs typeface="Verdana" panose="020B0604030504040204" pitchFamily="34" charset="0"/>
              </a:rPr>
              <a:t>Dyslexia Association of Ireland (DAI</a:t>
            </a:r>
            <a:r>
              <a:rPr lang="en-IE" dirty="0" smtClean="0">
                <a:latin typeface="Verdana" panose="020B0604030504040204" pitchFamily="34" charset="0"/>
                <a:ea typeface="Verdana" panose="020B0604030504040204" pitchFamily="34" charset="0"/>
                <a:cs typeface="Verdana" panose="020B0604030504040204" pitchFamily="34" charset="0"/>
              </a:rPr>
              <a:t>) recommends the use of san </a:t>
            </a:r>
            <a:r>
              <a:rPr lang="en-IE" dirty="0">
                <a:latin typeface="Verdana" panose="020B0604030504040204" pitchFamily="34" charset="0"/>
                <a:ea typeface="Verdana" panose="020B0604030504040204" pitchFamily="34" charset="0"/>
                <a:cs typeface="Verdana" panose="020B0604030504040204" pitchFamily="34" charset="0"/>
              </a:rPr>
              <a:t>serif </a:t>
            </a:r>
            <a:r>
              <a:rPr lang="en-IE" dirty="0" smtClean="0">
                <a:latin typeface="Verdana" panose="020B0604030504040204" pitchFamily="34" charset="0"/>
                <a:ea typeface="Verdana" panose="020B0604030504040204" pitchFamily="34" charset="0"/>
                <a:cs typeface="Verdana" panose="020B0604030504040204" pitchFamily="34" charset="0"/>
              </a:rPr>
              <a:t>fonts </a:t>
            </a:r>
            <a:r>
              <a:rPr lang="en-IE" dirty="0">
                <a:latin typeface="Verdana" panose="020B0604030504040204" pitchFamily="34" charset="0"/>
                <a:ea typeface="Verdana" panose="020B0604030504040204" pitchFamily="34" charset="0"/>
                <a:cs typeface="Verdana" panose="020B0604030504040204" pitchFamily="34" charset="0"/>
              </a:rPr>
              <a:t>such as Arial, Comic Sans, Verdana or </a:t>
            </a:r>
            <a:r>
              <a:rPr lang="en-IE" dirty="0" smtClean="0">
                <a:latin typeface="Verdana" panose="020B0604030504040204" pitchFamily="34" charset="0"/>
                <a:ea typeface="Verdana" panose="020B0604030504040204" pitchFamily="34" charset="0"/>
                <a:cs typeface="Verdana" panose="020B0604030504040204" pitchFamily="34" charset="0"/>
              </a:rPr>
              <a:t>Sassoon.</a:t>
            </a:r>
          </a:p>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Arial" panose="020B0604020202020204" pitchFamily="34" charset="0"/>
                <a:ea typeface="Verdana" panose="020B0604030504040204" pitchFamily="34" charset="0"/>
                <a:cs typeface="Arial" panose="020B0604020202020204" pitchFamily="34" charset="0"/>
              </a:rPr>
              <a:t>Arial</a:t>
            </a:r>
          </a:p>
          <a:p>
            <a:r>
              <a:rPr lang="en-IE" dirty="0" smtClean="0">
                <a:latin typeface="Comic Sans MS" panose="030F0702030302020204" pitchFamily="66" charset="0"/>
                <a:ea typeface="Verdana" panose="020B0604030504040204" pitchFamily="34" charset="0"/>
                <a:cs typeface="Verdana" panose="020B0604030504040204" pitchFamily="34" charset="0"/>
              </a:rPr>
              <a:t>Comic Sans</a:t>
            </a:r>
          </a:p>
          <a:p>
            <a:r>
              <a:rPr lang="en-IE" dirty="0" smtClean="0">
                <a:latin typeface="Verdana" panose="020B0604030504040204" pitchFamily="34" charset="0"/>
                <a:ea typeface="Verdana" panose="020B0604030504040204" pitchFamily="34" charset="0"/>
                <a:cs typeface="Verdana" panose="020B0604030504040204" pitchFamily="34" charset="0"/>
              </a:rPr>
              <a:t>Verdana</a:t>
            </a:r>
          </a:p>
          <a:p>
            <a:r>
              <a:rPr lang="en-IE" sz="4000" dirty="0" smtClean="0">
                <a:latin typeface="Sakkal Majalla" panose="02000000000000000000" pitchFamily="2" charset="-78"/>
                <a:ea typeface="Verdana" panose="020B0604030504040204" pitchFamily="34" charset="0"/>
                <a:cs typeface="Sakkal Majalla" panose="02000000000000000000" pitchFamily="2" charset="-78"/>
              </a:rPr>
              <a:t>Sassoon</a:t>
            </a:r>
            <a:endParaRPr lang="en-IE" dirty="0" smtClean="0">
              <a:latin typeface="Sakkal Majalla" panose="02000000000000000000" pitchFamily="2" charset="-78"/>
              <a:ea typeface="Verdana" panose="020B0604030504040204" pitchFamily="34" charset="0"/>
              <a:cs typeface="Sakkal Majalla" panose="02000000000000000000" pitchFamily="2" charset="-78"/>
            </a:endParaRPr>
          </a:p>
        </p:txBody>
      </p:sp>
    </p:spTree>
    <p:extLst>
      <p:ext uri="{BB962C8B-B14F-4D97-AF65-F5344CB8AC3E}">
        <p14:creationId xmlns:p14="http://schemas.microsoft.com/office/powerpoint/2010/main" val="2204851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6" name="Rounded Rectangle 5"/>
          <p:cNvSpPr/>
          <p:nvPr/>
        </p:nvSpPr>
        <p:spPr>
          <a:xfrm>
            <a:off x="4675031" y="2910625"/>
            <a:ext cx="6220496" cy="286724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The </a:t>
            </a:r>
            <a:r>
              <a:rPr lang="en-IE" dirty="0">
                <a:latin typeface="Verdana" panose="020B0604030504040204" pitchFamily="34" charset="0"/>
                <a:ea typeface="Verdana" panose="020B0604030504040204" pitchFamily="34" charset="0"/>
                <a:cs typeface="Verdana" panose="020B0604030504040204" pitchFamily="34" charset="0"/>
              </a:rPr>
              <a:t>Dyslexia Association of Ireland (DAI</a:t>
            </a:r>
            <a:r>
              <a:rPr lang="en-IE" dirty="0" smtClean="0">
                <a:latin typeface="Verdana" panose="020B0604030504040204" pitchFamily="34" charset="0"/>
                <a:ea typeface="Verdana" panose="020B0604030504040204" pitchFamily="34" charset="0"/>
                <a:cs typeface="Verdana" panose="020B0604030504040204" pitchFamily="34" charset="0"/>
              </a:rPr>
              <a:t>) recommends the use of san </a:t>
            </a:r>
            <a:r>
              <a:rPr lang="en-IE" dirty="0">
                <a:latin typeface="Verdana" panose="020B0604030504040204" pitchFamily="34" charset="0"/>
                <a:ea typeface="Verdana" panose="020B0604030504040204" pitchFamily="34" charset="0"/>
                <a:cs typeface="Verdana" panose="020B0604030504040204" pitchFamily="34" charset="0"/>
              </a:rPr>
              <a:t>serif </a:t>
            </a:r>
            <a:r>
              <a:rPr lang="en-IE" dirty="0" smtClean="0">
                <a:latin typeface="Verdana" panose="020B0604030504040204" pitchFamily="34" charset="0"/>
                <a:ea typeface="Verdana" panose="020B0604030504040204" pitchFamily="34" charset="0"/>
                <a:cs typeface="Verdana" panose="020B0604030504040204" pitchFamily="34" charset="0"/>
              </a:rPr>
              <a:t>fonts </a:t>
            </a:r>
            <a:r>
              <a:rPr lang="en-IE" dirty="0">
                <a:latin typeface="Verdana" panose="020B0604030504040204" pitchFamily="34" charset="0"/>
                <a:ea typeface="Verdana" panose="020B0604030504040204" pitchFamily="34" charset="0"/>
                <a:cs typeface="Verdana" panose="020B0604030504040204" pitchFamily="34" charset="0"/>
              </a:rPr>
              <a:t>such as Arial, Comic Sans, Verdana or </a:t>
            </a:r>
            <a:r>
              <a:rPr lang="en-IE" dirty="0" smtClean="0">
                <a:latin typeface="Verdana" panose="020B0604030504040204" pitchFamily="34" charset="0"/>
                <a:ea typeface="Verdana" panose="020B0604030504040204" pitchFamily="34" charset="0"/>
                <a:cs typeface="Verdana" panose="020B0604030504040204" pitchFamily="34" charset="0"/>
              </a:rPr>
              <a:t>Sassoon.</a:t>
            </a:r>
          </a:p>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Arial" panose="020B0604020202020204" pitchFamily="34" charset="0"/>
                <a:ea typeface="Verdana" panose="020B0604030504040204" pitchFamily="34" charset="0"/>
                <a:cs typeface="Arial" panose="020B0604020202020204" pitchFamily="34" charset="0"/>
              </a:rPr>
              <a:t>Arial</a:t>
            </a:r>
          </a:p>
          <a:p>
            <a:r>
              <a:rPr lang="en-IE" dirty="0" smtClean="0">
                <a:latin typeface="Comic Sans MS" panose="030F0702030302020204" pitchFamily="66" charset="0"/>
                <a:ea typeface="Verdana" panose="020B0604030504040204" pitchFamily="34" charset="0"/>
                <a:cs typeface="Verdana" panose="020B0604030504040204" pitchFamily="34" charset="0"/>
              </a:rPr>
              <a:t>Comic Sans</a:t>
            </a:r>
          </a:p>
          <a:p>
            <a:r>
              <a:rPr lang="en-IE" dirty="0" smtClean="0">
                <a:latin typeface="Verdana" panose="020B0604030504040204" pitchFamily="34" charset="0"/>
                <a:ea typeface="Verdana" panose="020B0604030504040204" pitchFamily="34" charset="0"/>
                <a:cs typeface="Verdana" panose="020B0604030504040204" pitchFamily="34" charset="0"/>
              </a:rPr>
              <a:t>Verdana</a:t>
            </a:r>
          </a:p>
          <a:p>
            <a:r>
              <a:rPr lang="en-IE" sz="4000" dirty="0" smtClean="0">
                <a:latin typeface="Sakkal Majalla" panose="02000000000000000000" pitchFamily="2" charset="-78"/>
                <a:ea typeface="Verdana" panose="020B0604030504040204" pitchFamily="34" charset="0"/>
                <a:cs typeface="Sakkal Majalla" panose="02000000000000000000" pitchFamily="2" charset="-78"/>
              </a:rPr>
              <a:t>Sassoon</a:t>
            </a:r>
            <a:endParaRPr lang="en-IE" dirty="0" smtClean="0">
              <a:latin typeface="Sakkal Majalla" panose="02000000000000000000" pitchFamily="2" charset="-78"/>
              <a:ea typeface="Verdana" panose="020B0604030504040204" pitchFamily="34" charset="0"/>
              <a:cs typeface="Sakkal Majalla" panose="02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664" y="3054937"/>
            <a:ext cx="5157229" cy="2578615"/>
          </a:xfrm>
          <a:prstGeom prst="rect">
            <a:avLst/>
          </a:prstGeom>
        </p:spPr>
      </p:pic>
    </p:spTree>
    <p:extLst>
      <p:ext uri="{BB962C8B-B14F-4D97-AF65-F5344CB8AC3E}">
        <p14:creationId xmlns:p14="http://schemas.microsoft.com/office/powerpoint/2010/main" val="576371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err="1">
                <a:latin typeface="Verdana" panose="020B0604030504040204" pitchFamily="34" charset="0"/>
                <a:ea typeface="Verdana" panose="020B0604030504040204" pitchFamily="34" charset="0"/>
                <a:cs typeface="Verdana" panose="020B0604030504040204" pitchFamily="34" charset="0"/>
              </a:rPr>
              <a:t>Rello</a:t>
            </a:r>
            <a:r>
              <a:rPr lang="en-IE" dirty="0">
                <a:latin typeface="Verdana" panose="020B0604030504040204" pitchFamily="34" charset="0"/>
                <a:ea typeface="Verdana" panose="020B0604030504040204" pitchFamily="34" charset="0"/>
                <a:cs typeface="Verdana" panose="020B0604030504040204" pitchFamily="34" charset="0"/>
              </a:rPr>
              <a:t>, L</a:t>
            </a:r>
            <a:r>
              <a:rPr lang="en-IE" dirty="0" smtClean="0">
                <a:latin typeface="Verdana" panose="020B0604030504040204" pitchFamily="34" charset="0"/>
                <a:ea typeface="Verdana" panose="020B0604030504040204" pitchFamily="34" charset="0"/>
                <a:cs typeface="Verdana" panose="020B0604030504040204" pitchFamily="34" charset="0"/>
              </a:rPr>
              <a:t>., </a:t>
            </a:r>
            <a:r>
              <a:rPr lang="en-IE" dirty="0" err="1" smtClean="0">
                <a:latin typeface="Verdana" panose="020B0604030504040204" pitchFamily="34" charset="0"/>
                <a:ea typeface="Verdana" panose="020B0604030504040204" pitchFamily="34" charset="0"/>
                <a:cs typeface="Verdana" panose="020B0604030504040204" pitchFamily="34" charset="0"/>
              </a:rPr>
              <a:t>Baeza</a:t>
            </a:r>
            <a:r>
              <a:rPr lang="en-IE" dirty="0" smtClean="0">
                <a:latin typeface="Verdana" panose="020B0604030504040204" pitchFamily="34" charset="0"/>
                <a:ea typeface="Verdana" panose="020B0604030504040204" pitchFamily="34" charset="0"/>
                <a:cs typeface="Verdana" panose="020B0604030504040204" pitchFamily="34" charset="0"/>
              </a:rPr>
              <a:t>-Yates</a:t>
            </a:r>
            <a:r>
              <a:rPr lang="en-IE" dirty="0">
                <a:latin typeface="Verdana" panose="020B0604030504040204" pitchFamily="34" charset="0"/>
                <a:ea typeface="Verdana" panose="020B0604030504040204" pitchFamily="34" charset="0"/>
                <a:cs typeface="Verdana" panose="020B0604030504040204" pitchFamily="34" charset="0"/>
              </a:rPr>
              <a:t>, R</a:t>
            </a:r>
            <a:r>
              <a:rPr lang="en-IE" dirty="0" smtClean="0">
                <a:latin typeface="Verdana" panose="020B0604030504040204" pitchFamily="34" charset="0"/>
                <a:ea typeface="Verdana" panose="020B0604030504040204" pitchFamily="34" charset="0"/>
                <a:cs typeface="Verdana" panose="020B0604030504040204" pitchFamily="34" charset="0"/>
              </a:rPr>
              <a:t>. (2013) “Good Fonts for Dyslexia”, In</a:t>
            </a:r>
            <a:r>
              <a:rPr lang="en-IE" dirty="0">
                <a:latin typeface="Verdana" panose="020B0604030504040204" pitchFamily="34" charset="0"/>
                <a:ea typeface="Verdana" panose="020B0604030504040204" pitchFamily="34" charset="0"/>
                <a:cs typeface="Verdana" panose="020B0604030504040204" pitchFamily="34" charset="0"/>
              </a:rPr>
              <a:t> </a:t>
            </a:r>
            <a:r>
              <a:rPr lang="en-IE" i="1" dirty="0">
                <a:latin typeface="Verdana" panose="020B0604030504040204" pitchFamily="34" charset="0"/>
                <a:ea typeface="Verdana" panose="020B0604030504040204" pitchFamily="34" charset="0"/>
                <a:cs typeface="Verdana" panose="020B0604030504040204" pitchFamily="34" charset="0"/>
              </a:rPr>
              <a:t>Proceedings of the 15th International ACM SIGACCESS Conference on Computers and Accessibility</a:t>
            </a:r>
            <a:r>
              <a:rPr lang="en-IE" dirty="0">
                <a:latin typeface="Verdana" panose="020B0604030504040204" pitchFamily="34" charset="0"/>
                <a:ea typeface="Verdana" panose="020B0604030504040204" pitchFamily="34" charset="0"/>
                <a:cs typeface="Verdana" panose="020B0604030504040204" pitchFamily="34" charset="0"/>
              </a:rPr>
              <a:t> (p. 14). ACM.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10" y="3122455"/>
            <a:ext cx="8195860" cy="3278344"/>
          </a:xfrm>
          <a:prstGeom prst="rect">
            <a:avLst/>
          </a:prstGeom>
        </p:spPr>
      </p:pic>
    </p:spTree>
    <p:extLst>
      <p:ext uri="{BB962C8B-B14F-4D97-AF65-F5344CB8AC3E}">
        <p14:creationId xmlns:p14="http://schemas.microsoft.com/office/powerpoint/2010/main" val="85118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226" y="1679618"/>
            <a:ext cx="2757475" cy="3034049"/>
          </a:xfrm>
          <a:prstGeom prst="rect">
            <a:avLst/>
          </a:prstGeom>
        </p:spPr>
      </p:pic>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5" name="Content Placeholder 4"/>
          <p:cNvSpPr>
            <a:spLocks noGrp="1"/>
          </p:cNvSpPr>
          <p:nvPr>
            <p:ph sz="half" idx="1"/>
          </p:nvPr>
        </p:nvSpPr>
        <p:spPr>
          <a:xfrm>
            <a:off x="1900147" y="4456090"/>
            <a:ext cx="4663440" cy="1309372"/>
          </a:xfrm>
        </p:spPr>
        <p:txBody>
          <a:bodyPr>
            <a:normAutofit/>
          </a:bodyPr>
          <a:lstStyle/>
          <a:p>
            <a:r>
              <a:rPr lang="en-IE" sz="2800" b="1" dirty="0" smtClean="0"/>
              <a:t>Open Dyslexic Font:</a:t>
            </a:r>
          </a:p>
          <a:p>
            <a:r>
              <a:rPr lang="en-IE" dirty="0">
                <a:hlinkClick r:id="rId3"/>
              </a:rPr>
              <a:t>https://</a:t>
            </a:r>
            <a:r>
              <a:rPr lang="en-IE" dirty="0" smtClean="0">
                <a:hlinkClick r:id="rId3"/>
              </a:rPr>
              <a:t>opendyslexic.org</a:t>
            </a:r>
            <a:endParaRPr lang="en-IE" dirty="0" smtClean="0"/>
          </a:p>
          <a:p>
            <a:endParaRPr lang="en-IE" dirty="0"/>
          </a:p>
        </p:txBody>
      </p:sp>
      <p:sp>
        <p:nvSpPr>
          <p:cNvPr id="11" name="Content Placeholder 4"/>
          <p:cNvSpPr>
            <a:spLocks noGrp="1"/>
          </p:cNvSpPr>
          <p:nvPr>
            <p:ph sz="half" idx="1"/>
          </p:nvPr>
        </p:nvSpPr>
        <p:spPr>
          <a:xfrm>
            <a:off x="5800305" y="4456090"/>
            <a:ext cx="4663440" cy="1309372"/>
          </a:xfrm>
        </p:spPr>
        <p:txBody>
          <a:bodyPr>
            <a:normAutofit/>
          </a:bodyPr>
          <a:lstStyle/>
          <a:p>
            <a:r>
              <a:rPr lang="en-IE" sz="2800" b="1" dirty="0" err="1"/>
              <a:t>Dyslexie</a:t>
            </a:r>
            <a:r>
              <a:rPr lang="en-IE" sz="2800" b="1" dirty="0"/>
              <a:t> Font:</a:t>
            </a:r>
            <a:endParaRPr lang="en-IE" sz="2800" b="1" dirty="0" smtClean="0"/>
          </a:p>
          <a:p>
            <a:r>
              <a:rPr lang="en-IE" dirty="0">
                <a:hlinkClick r:id="rId4"/>
              </a:rPr>
              <a:t>https://www.dyslexiefont.com/en/typeface</a:t>
            </a:r>
            <a:r>
              <a:rPr lang="en-IE" dirty="0" smtClean="0">
                <a:hlinkClick r:id="rId4"/>
              </a:rPr>
              <a:t>/</a:t>
            </a:r>
            <a:endParaRPr lang="en-IE" dirty="0" smtClean="0"/>
          </a:p>
          <a:p>
            <a:endParaRPr lang="en-IE" dirty="0" smtClean="0"/>
          </a:p>
          <a:p>
            <a:endParaRPr lang="en-IE"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891" y="1679619"/>
            <a:ext cx="2740303" cy="2700000"/>
          </a:xfrm>
          <a:prstGeom prst="rect">
            <a:avLst/>
          </a:prstGeom>
        </p:spPr>
      </p:pic>
    </p:spTree>
    <p:extLst>
      <p:ext uri="{BB962C8B-B14F-4D97-AF65-F5344CB8AC3E}">
        <p14:creationId xmlns:p14="http://schemas.microsoft.com/office/powerpoint/2010/main" val="4193334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smtClean="0"/>
              <a:t>And it’s best to avoid examples that use single letter pairs, such as:</a:t>
            </a:r>
          </a:p>
          <a:p>
            <a:pPr lvl="1"/>
            <a:r>
              <a:rPr lang="en-IE" sz="3600" dirty="0" err="1" smtClean="0"/>
              <a:t>p,q</a:t>
            </a:r>
            <a:endParaRPr lang="en-IE" sz="3600" dirty="0" smtClean="0"/>
          </a:p>
          <a:p>
            <a:pPr lvl="1"/>
            <a:r>
              <a:rPr lang="en-IE" sz="3600" dirty="0" err="1"/>
              <a:t>p</a:t>
            </a:r>
            <a:r>
              <a:rPr lang="en-IE" sz="3600" dirty="0" err="1" smtClean="0"/>
              <a:t>,d</a:t>
            </a:r>
            <a:endParaRPr lang="en-IE" sz="3600" dirty="0" smtClean="0"/>
          </a:p>
          <a:p>
            <a:pPr lvl="1"/>
            <a:r>
              <a:rPr lang="en-IE" sz="3600" dirty="0" err="1" smtClean="0"/>
              <a:t>b,d</a:t>
            </a:r>
            <a:endParaRPr lang="en-IE" sz="3600" dirty="0" smtClean="0"/>
          </a:p>
          <a:p>
            <a:pPr lvl="1"/>
            <a:r>
              <a:rPr lang="en-IE" sz="3600" dirty="0" err="1"/>
              <a:t>b</a:t>
            </a:r>
            <a:r>
              <a:rPr lang="en-IE" sz="3600" dirty="0" err="1" smtClean="0"/>
              <a:t>,q</a:t>
            </a:r>
            <a:endParaRPr lang="en-IE" sz="3600" dirty="0"/>
          </a:p>
        </p:txBody>
      </p:sp>
      <p:sp>
        <p:nvSpPr>
          <p:cNvPr id="3" name="Title 2"/>
          <p:cNvSpPr>
            <a:spLocks noGrp="1"/>
          </p:cNvSpPr>
          <p:nvPr>
            <p:ph type="title"/>
          </p:nvPr>
        </p:nvSpPr>
        <p:spPr/>
        <p:txBody>
          <a:bodyPr/>
          <a:lstStyle/>
          <a:p>
            <a:r>
              <a:rPr lang="en-IE" dirty="0"/>
              <a:t>An aside…</a:t>
            </a:r>
          </a:p>
        </p:txBody>
      </p:sp>
    </p:spTree>
    <p:extLst>
      <p:ext uri="{BB962C8B-B14F-4D97-AF65-F5344CB8AC3E}">
        <p14:creationId xmlns:p14="http://schemas.microsoft.com/office/powerpoint/2010/main" val="350176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048" y="1574995"/>
            <a:ext cx="4719125" cy="4719125"/>
          </a:xfrm>
          <a:prstGeom prst="rect">
            <a:avLst/>
          </a:prstGeom>
        </p:spPr>
      </p:pic>
    </p:spTree>
    <p:extLst>
      <p:ext uri="{BB962C8B-B14F-4D97-AF65-F5344CB8AC3E}">
        <p14:creationId xmlns:p14="http://schemas.microsoft.com/office/powerpoint/2010/main" val="147040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1816" y="338761"/>
            <a:ext cx="3797134"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Visual Cue/ Graphic Organiser</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le 5"/>
          <p:cNvSpPr/>
          <p:nvPr/>
        </p:nvSpPr>
        <p:spPr>
          <a:xfrm>
            <a:off x="3628079" y="28011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atin typeface="Verdana" panose="020B0604030504040204" pitchFamily="34" charset="0"/>
                <a:ea typeface="Verdana" panose="020B0604030504040204" pitchFamily="34" charset="0"/>
                <a:cs typeface="Verdana" panose="020B0604030504040204" pitchFamily="34" charset="0"/>
              </a:rPr>
              <a:t>Accommodations for </a:t>
            </a:r>
            <a:br>
              <a:rPr lang="en-IE">
                <a:latin typeface="Verdana" panose="020B0604030504040204" pitchFamily="34" charset="0"/>
                <a:ea typeface="Verdana" panose="020B0604030504040204" pitchFamily="34" charset="0"/>
                <a:cs typeface="Verdana" panose="020B0604030504040204" pitchFamily="34" charset="0"/>
              </a:rPr>
            </a:br>
            <a:r>
              <a:rPr lang="en-IE">
                <a:latin typeface="Verdana" panose="020B0604030504040204" pitchFamily="34" charset="0"/>
                <a:ea typeface="Verdana" panose="020B0604030504040204" pitchFamily="34" charset="0"/>
                <a:cs typeface="Verdana" panose="020B0604030504040204" pitchFamily="34" charset="0"/>
              </a:rPr>
              <a:t>Diverse Students</a:t>
            </a:r>
            <a:endParaRPr lang="en-IE"/>
          </a:p>
        </p:txBody>
      </p:sp>
      <p:sp>
        <p:nvSpPr>
          <p:cNvPr id="8" name="Rounded Rectangle 7"/>
          <p:cNvSpPr/>
          <p:nvPr/>
        </p:nvSpPr>
        <p:spPr>
          <a:xfrm>
            <a:off x="3628079" y="141859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Specific Learning Difficulties</a:t>
            </a:r>
            <a:endParaRPr lang="en-IE" dirty="0"/>
          </a:p>
        </p:txBody>
      </p:sp>
      <p:sp>
        <p:nvSpPr>
          <p:cNvPr id="9" name="Down Arrow 8"/>
          <p:cNvSpPr/>
          <p:nvPr/>
        </p:nvSpPr>
        <p:spPr>
          <a:xfrm>
            <a:off x="5344725" y="1017432"/>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Down Arrow 9"/>
          <p:cNvSpPr/>
          <p:nvPr/>
        </p:nvSpPr>
        <p:spPr>
          <a:xfrm>
            <a:off x="5344725" y="213015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850003" y="2518442"/>
            <a:ext cx="9288000" cy="23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a:off x="1210608"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latin typeface="Verdana" panose="020B0604030504040204" pitchFamily="34" charset="0"/>
                <a:ea typeface="Verdana" panose="020B0604030504040204" pitchFamily="34" charset="0"/>
                <a:cs typeface="Verdana" panose="020B0604030504040204" pitchFamily="34" charset="0"/>
              </a:rPr>
              <a:t>Dyslexia</a:t>
            </a:r>
            <a:endParaRPr lang="en-IE" dirty="0"/>
          </a:p>
        </p:txBody>
      </p:sp>
      <p:sp>
        <p:nvSpPr>
          <p:cNvPr id="13" name="Down Arrow 12"/>
          <p:cNvSpPr/>
          <p:nvPr/>
        </p:nvSpPr>
        <p:spPr>
          <a:xfrm>
            <a:off x="1867427"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ounded Rectangle 13"/>
          <p:cNvSpPr/>
          <p:nvPr/>
        </p:nvSpPr>
        <p:spPr>
          <a:xfrm>
            <a:off x="2936383"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Dyspraxia</a:t>
            </a:r>
            <a:endParaRPr lang="en-IE" dirty="0"/>
          </a:p>
        </p:txBody>
      </p:sp>
      <p:sp>
        <p:nvSpPr>
          <p:cNvPr id="15" name="Down Arrow 14"/>
          <p:cNvSpPr/>
          <p:nvPr/>
        </p:nvSpPr>
        <p:spPr>
          <a:xfrm>
            <a:off x="3593202"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4662158"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Asperger's Syndrome</a:t>
            </a:r>
            <a:endParaRPr lang="en-IE" dirty="0"/>
          </a:p>
        </p:txBody>
      </p:sp>
      <p:sp>
        <p:nvSpPr>
          <p:cNvPr id="17" name="Down Arrow 16"/>
          <p:cNvSpPr/>
          <p:nvPr/>
        </p:nvSpPr>
        <p:spPr>
          <a:xfrm>
            <a:off x="5318977"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ounded Rectangle 17"/>
          <p:cNvSpPr/>
          <p:nvPr/>
        </p:nvSpPr>
        <p:spPr>
          <a:xfrm>
            <a:off x="6387933" y="3148289"/>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latin typeface="Verdana" panose="020B0604030504040204" pitchFamily="34" charset="0"/>
                <a:ea typeface="Verdana" panose="020B0604030504040204" pitchFamily="34" charset="0"/>
                <a:cs typeface="Verdana" panose="020B0604030504040204" pitchFamily="34" charset="0"/>
              </a:rPr>
              <a:t>Anxiety</a:t>
            </a:r>
          </a:p>
          <a:p>
            <a:pPr algn="ctr"/>
            <a:r>
              <a:rPr lang="en-IE" dirty="0" smtClean="0">
                <a:latin typeface="Verdana" panose="020B0604030504040204" pitchFamily="34" charset="0"/>
                <a:ea typeface="Verdana" panose="020B0604030504040204" pitchFamily="34" charset="0"/>
                <a:cs typeface="Verdana" panose="020B0604030504040204" pitchFamily="34" charset="0"/>
              </a:rPr>
              <a:t>Disorder</a:t>
            </a:r>
            <a:endParaRPr lang="en-IE" dirty="0"/>
          </a:p>
        </p:txBody>
      </p:sp>
      <p:sp>
        <p:nvSpPr>
          <p:cNvPr id="19" name="Down Arrow 18"/>
          <p:cNvSpPr/>
          <p:nvPr/>
        </p:nvSpPr>
        <p:spPr>
          <a:xfrm>
            <a:off x="7044752" y="2760001"/>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8103560" y="3135922"/>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latin typeface="Verdana" panose="020B0604030504040204" pitchFamily="34" charset="0"/>
                <a:ea typeface="Verdana" panose="020B0604030504040204" pitchFamily="34" charset="0"/>
                <a:cs typeface="Verdana" panose="020B0604030504040204" pitchFamily="34" charset="0"/>
              </a:rPr>
              <a:t>ADHD</a:t>
            </a:r>
            <a:endParaRPr lang="en-IE" dirty="0"/>
          </a:p>
        </p:txBody>
      </p:sp>
      <p:sp>
        <p:nvSpPr>
          <p:cNvPr id="21" name="Down Arrow 20"/>
          <p:cNvSpPr/>
          <p:nvPr/>
        </p:nvSpPr>
        <p:spPr>
          <a:xfrm>
            <a:off x="8760379" y="2747634"/>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1865279" y="3874390"/>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850003" y="5361817"/>
            <a:ext cx="9288000" cy="23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a:off x="5336408" y="5606512"/>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ounded Rectangle 31"/>
          <p:cNvSpPr/>
          <p:nvPr/>
        </p:nvSpPr>
        <p:spPr>
          <a:xfrm>
            <a:off x="3627238" y="598897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latin typeface="Verdana" panose="020B0604030504040204" pitchFamily="34" charset="0"/>
                <a:ea typeface="Verdana" panose="020B0604030504040204" pitchFamily="34" charset="0"/>
                <a:cs typeface="Verdana" panose="020B0604030504040204" pitchFamily="34" charset="0"/>
              </a:rPr>
              <a:t>Final Thoughts</a:t>
            </a:r>
            <a:endParaRPr lang="en-IE" dirty="0"/>
          </a:p>
        </p:txBody>
      </p:sp>
      <p:sp>
        <p:nvSpPr>
          <p:cNvPr id="33" name="Rounded Rectangle 32"/>
          <p:cNvSpPr/>
          <p:nvPr/>
        </p:nvSpPr>
        <p:spPr>
          <a:xfrm>
            <a:off x="1196164" y="4246653"/>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Dyscalculia</a:t>
            </a:r>
            <a:endParaRPr lang="en-IE" dirty="0"/>
          </a:p>
        </p:txBody>
      </p:sp>
      <p:sp>
        <p:nvSpPr>
          <p:cNvPr id="34" name="Down Arrow 33"/>
          <p:cNvSpPr/>
          <p:nvPr/>
        </p:nvSpPr>
        <p:spPr>
          <a:xfrm>
            <a:off x="1850835" y="497667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Down Arrow 34"/>
          <p:cNvSpPr/>
          <p:nvPr/>
        </p:nvSpPr>
        <p:spPr>
          <a:xfrm>
            <a:off x="5316255" y="3858717"/>
            <a:ext cx="316510" cy="149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Down Arrow 35"/>
          <p:cNvSpPr/>
          <p:nvPr/>
        </p:nvSpPr>
        <p:spPr>
          <a:xfrm>
            <a:off x="7062341" y="3855922"/>
            <a:ext cx="316510" cy="149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Down Arrow 36"/>
          <p:cNvSpPr/>
          <p:nvPr/>
        </p:nvSpPr>
        <p:spPr>
          <a:xfrm>
            <a:off x="8750231" y="3854733"/>
            <a:ext cx="316510" cy="149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Down Arrow 38"/>
          <p:cNvSpPr/>
          <p:nvPr/>
        </p:nvSpPr>
        <p:spPr>
          <a:xfrm>
            <a:off x="3605498" y="3874390"/>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ounded Rectangle 39"/>
          <p:cNvSpPr/>
          <p:nvPr/>
        </p:nvSpPr>
        <p:spPr>
          <a:xfrm>
            <a:off x="2936383" y="4246653"/>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Dysgraphia</a:t>
            </a:r>
            <a:endParaRPr lang="en-IE" dirty="0"/>
          </a:p>
        </p:txBody>
      </p:sp>
      <p:sp>
        <p:nvSpPr>
          <p:cNvPr id="41" name="Down Arrow 40"/>
          <p:cNvSpPr/>
          <p:nvPr/>
        </p:nvSpPr>
        <p:spPr>
          <a:xfrm>
            <a:off x="3591054" y="497667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01519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4324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www.dyscalculia.org</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Dyscalculia is a </a:t>
            </a:r>
            <a:r>
              <a:rPr lang="en-IE" b="1" dirty="0">
                <a:latin typeface="Verdana" panose="020B0604030504040204" pitchFamily="34" charset="0"/>
                <a:ea typeface="Verdana" panose="020B0604030504040204" pitchFamily="34" charset="0"/>
                <a:cs typeface="Verdana" panose="020B0604030504040204" pitchFamily="34" charset="0"/>
              </a:rPr>
              <a:t>specific learning disability affecting numbers and maths </a:t>
            </a:r>
            <a:r>
              <a:rPr lang="en-IE" b="1" dirty="0" smtClean="0">
                <a:latin typeface="Verdana" panose="020B0604030504040204" pitchFamily="34" charset="0"/>
                <a:ea typeface="Verdana" panose="020B0604030504040204" pitchFamily="34" charset="0"/>
                <a:cs typeface="Verdana" panose="020B0604030504040204" pitchFamily="34" charset="0"/>
              </a:rPr>
              <a:t>(it’s </a:t>
            </a:r>
            <a:r>
              <a:rPr lang="en-IE" b="1" dirty="0">
                <a:latin typeface="Verdana" panose="020B0604030504040204" pitchFamily="34" charset="0"/>
                <a:ea typeface="Verdana" panose="020B0604030504040204" pitchFamily="34" charset="0"/>
                <a:cs typeface="Verdana" panose="020B0604030504040204" pitchFamily="34" charset="0"/>
              </a:rPr>
              <a:t>really </a:t>
            </a:r>
            <a:r>
              <a:rPr lang="en-IE" b="1" dirty="0" smtClean="0">
                <a:latin typeface="Verdana" panose="020B0604030504040204" pitchFamily="34" charset="0"/>
                <a:ea typeface="Verdana" panose="020B0604030504040204" pitchFamily="34" charset="0"/>
                <a:cs typeface="Verdana" panose="020B0604030504040204" pitchFamily="34" charset="0"/>
              </a:rPr>
              <a:t>about an </a:t>
            </a:r>
            <a:r>
              <a:rPr lang="en-IE" b="1" dirty="0">
                <a:latin typeface="Verdana" panose="020B0604030504040204" pitchFamily="34" charset="0"/>
                <a:ea typeface="Verdana" panose="020B0604030504040204" pitchFamily="34" charset="0"/>
                <a:cs typeface="Verdana" panose="020B0604030504040204" pitchFamily="34" charset="0"/>
              </a:rPr>
              <a:t>inability to conceptualise </a:t>
            </a:r>
            <a:r>
              <a:rPr lang="en-IE" b="1" dirty="0" smtClean="0">
                <a:latin typeface="Verdana" panose="020B0604030504040204" pitchFamily="34" charset="0"/>
                <a:ea typeface="Verdana" panose="020B0604030504040204" pitchFamily="34" charset="0"/>
                <a:cs typeface="Verdana" panose="020B0604030504040204" pitchFamily="34" charset="0"/>
              </a:rPr>
              <a:t>numbers)</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211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fontScale="92500" lnSpcReduction="10000"/>
          </a:bodyPr>
          <a:lstStyle/>
          <a:p>
            <a:r>
              <a:rPr lang="en-IE" dirty="0" smtClean="0">
                <a:latin typeface="Verdana" panose="020B0604030504040204" pitchFamily="34" charset="0"/>
                <a:ea typeface="Verdana" panose="020B0604030504040204" pitchFamily="34" charset="0"/>
                <a:cs typeface="Verdana" panose="020B0604030504040204" pitchFamily="34" charset="0"/>
              </a:rPr>
              <a:t>Other names:</a:t>
            </a:r>
          </a:p>
          <a:p>
            <a:pPr lvl="1"/>
            <a:r>
              <a:rPr lang="en-IE" dirty="0" smtClean="0">
                <a:latin typeface="Verdana" panose="020B0604030504040204" pitchFamily="34" charset="0"/>
                <a:ea typeface="Verdana" panose="020B0604030504040204" pitchFamily="34" charset="0"/>
                <a:cs typeface="Verdana" panose="020B0604030504040204" pitchFamily="34" charset="0"/>
              </a:rPr>
              <a:t>Disorder </a:t>
            </a:r>
            <a:r>
              <a:rPr lang="en-IE" dirty="0">
                <a:latin typeface="Verdana" panose="020B0604030504040204" pitchFamily="34" charset="0"/>
                <a:ea typeface="Verdana" panose="020B0604030504040204" pitchFamily="34" charset="0"/>
                <a:cs typeface="Verdana" panose="020B0604030504040204" pitchFamily="34" charset="0"/>
              </a:rPr>
              <a:t>in Mathematics (SLD-Math)</a:t>
            </a:r>
          </a:p>
          <a:p>
            <a:pPr lvl="1"/>
            <a:r>
              <a:rPr lang="en-IE" dirty="0">
                <a:latin typeface="Verdana" panose="020B0604030504040204" pitchFamily="34" charset="0"/>
                <a:ea typeface="Verdana" panose="020B0604030504040204" pitchFamily="34" charset="0"/>
                <a:cs typeface="Verdana" panose="020B0604030504040204" pitchFamily="34" charset="0"/>
              </a:rPr>
              <a:t>Math Learning Disability (MLD)</a:t>
            </a:r>
          </a:p>
          <a:p>
            <a:pPr lvl="1"/>
            <a:r>
              <a:rPr lang="en-IE" dirty="0">
                <a:latin typeface="Verdana" panose="020B0604030504040204" pitchFamily="34" charset="0"/>
                <a:ea typeface="Verdana" panose="020B0604030504040204" pitchFamily="34" charset="0"/>
                <a:cs typeface="Verdana" panose="020B0604030504040204" pitchFamily="34" charset="0"/>
              </a:rPr>
              <a:t>Developmental Dyscalculia (DD)</a:t>
            </a:r>
          </a:p>
          <a:p>
            <a:pPr lvl="1"/>
            <a:r>
              <a:rPr lang="en-IE" dirty="0" err="1">
                <a:latin typeface="Verdana" panose="020B0604030504040204" pitchFamily="34" charset="0"/>
                <a:ea typeface="Verdana" panose="020B0604030504040204" pitchFamily="34" charset="0"/>
                <a:cs typeface="Verdana" panose="020B0604030504040204" pitchFamily="34" charset="0"/>
              </a:rPr>
              <a:t>Acalculia</a:t>
            </a:r>
            <a:endParaRPr lang="en-IE" dirty="0">
              <a:latin typeface="Verdana" panose="020B0604030504040204" pitchFamily="34" charset="0"/>
              <a:ea typeface="Verdana" panose="020B0604030504040204" pitchFamily="34" charset="0"/>
              <a:cs typeface="Verdana" panose="020B0604030504040204" pitchFamily="34" charset="0"/>
            </a:endParaRPr>
          </a:p>
          <a:p>
            <a:pPr lvl="1"/>
            <a:r>
              <a:rPr lang="en-IE" b="1" dirty="0" err="1" smtClean="0">
                <a:latin typeface="Verdana" panose="020B0604030504040204" pitchFamily="34" charset="0"/>
                <a:ea typeface="Verdana" panose="020B0604030504040204" pitchFamily="34" charset="0"/>
                <a:cs typeface="Verdana" panose="020B0604030504040204" pitchFamily="34" charset="0"/>
              </a:rPr>
              <a:t>Gerstmann's</a:t>
            </a:r>
            <a:r>
              <a:rPr lang="en-IE" b="1" dirty="0" smtClean="0">
                <a:latin typeface="Verdana" panose="020B0604030504040204" pitchFamily="34" charset="0"/>
                <a:ea typeface="Verdana" panose="020B0604030504040204" pitchFamily="34" charset="0"/>
                <a:cs typeface="Verdana" panose="020B0604030504040204" pitchFamily="34" charset="0"/>
              </a:rPr>
              <a:t> </a:t>
            </a:r>
            <a:r>
              <a:rPr lang="en-IE" b="1" dirty="0">
                <a:latin typeface="Verdana" panose="020B0604030504040204" pitchFamily="34" charset="0"/>
                <a:ea typeface="Verdana" panose="020B0604030504040204" pitchFamily="34" charset="0"/>
                <a:cs typeface="Verdana" panose="020B0604030504040204" pitchFamily="34" charset="0"/>
              </a:rPr>
              <a:t>Syndrome</a:t>
            </a:r>
          </a:p>
          <a:p>
            <a:pPr lvl="1"/>
            <a:r>
              <a:rPr lang="en-IE" dirty="0" smtClean="0">
                <a:latin typeface="Verdana" panose="020B0604030504040204" pitchFamily="34" charset="0"/>
                <a:ea typeface="Verdana" panose="020B0604030504040204" pitchFamily="34" charset="0"/>
                <a:cs typeface="Verdana" panose="020B0604030504040204" pitchFamily="34" charset="0"/>
              </a:rPr>
              <a:t>Math </a:t>
            </a:r>
            <a:r>
              <a:rPr lang="en-IE" dirty="0">
                <a:latin typeface="Verdana" panose="020B0604030504040204" pitchFamily="34" charset="0"/>
                <a:ea typeface="Verdana" panose="020B0604030504040204" pitchFamily="34" charset="0"/>
                <a:cs typeface="Verdana" panose="020B0604030504040204" pitchFamily="34" charset="0"/>
              </a:rPr>
              <a:t>Dyslexia</a:t>
            </a:r>
          </a:p>
          <a:p>
            <a:pPr lvl="1"/>
            <a:r>
              <a:rPr lang="en-IE" dirty="0">
                <a:latin typeface="Verdana" panose="020B0604030504040204" pitchFamily="34" charset="0"/>
                <a:ea typeface="Verdana" panose="020B0604030504040204" pitchFamily="34" charset="0"/>
                <a:cs typeface="Verdana" panose="020B0604030504040204" pitchFamily="34" charset="0"/>
              </a:rPr>
              <a:t>Math Anxiety</a:t>
            </a:r>
          </a:p>
          <a:p>
            <a:pPr lvl="1"/>
            <a:r>
              <a:rPr lang="en-IE" dirty="0" smtClean="0">
                <a:latin typeface="Verdana" panose="020B0604030504040204" pitchFamily="34" charset="0"/>
                <a:ea typeface="Verdana" panose="020B0604030504040204" pitchFamily="34" charset="0"/>
                <a:cs typeface="Verdana" panose="020B0604030504040204" pitchFamily="34" charset="0"/>
              </a:rPr>
              <a:t>Numerical </a:t>
            </a:r>
            <a:r>
              <a:rPr lang="en-IE" dirty="0">
                <a:latin typeface="Verdana" panose="020B0604030504040204" pitchFamily="34" charset="0"/>
                <a:ea typeface="Verdana" panose="020B0604030504040204" pitchFamily="34" charset="0"/>
                <a:cs typeface="Verdana" panose="020B0604030504040204" pitchFamily="34" charset="0"/>
              </a:rPr>
              <a:t>Impairment</a:t>
            </a:r>
          </a:p>
          <a:p>
            <a:pPr lvl="1"/>
            <a:r>
              <a:rPr lang="en-IE" dirty="0">
                <a:latin typeface="Verdana" panose="020B0604030504040204" pitchFamily="34" charset="0"/>
                <a:ea typeface="Verdana" panose="020B0604030504040204" pitchFamily="34" charset="0"/>
                <a:cs typeface="Verdana" panose="020B0604030504040204" pitchFamily="34" charset="0"/>
              </a:rPr>
              <a:t>Number Agnosia</a:t>
            </a:r>
          </a:p>
          <a:p>
            <a:pPr lvl="1"/>
            <a:r>
              <a:rPr lang="en-IE" dirty="0">
                <a:latin typeface="Verdana" panose="020B0604030504040204" pitchFamily="34" charset="0"/>
                <a:ea typeface="Verdana" panose="020B0604030504040204" pitchFamily="34" charset="0"/>
                <a:cs typeface="Verdana" panose="020B0604030504040204" pitchFamily="34" charset="0"/>
              </a:rPr>
              <a:t>Nonverbal Learning Disorder / Disability (NLD)</a:t>
            </a:r>
          </a:p>
          <a:p>
            <a:pPr lvl="1"/>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5616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5715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363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5" y="0"/>
            <a:ext cx="10792496" cy="6852378"/>
          </a:xfrm>
          <a:prstGeom prst="rect">
            <a:avLst/>
          </a:prstGeom>
        </p:spPr>
      </p:pic>
    </p:spTree>
    <p:extLst>
      <p:ext uri="{BB962C8B-B14F-4D97-AF65-F5344CB8AC3E}">
        <p14:creationId xmlns:p14="http://schemas.microsoft.com/office/powerpoint/2010/main" val="762927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lnSpcReduction="10000"/>
          </a:bodyPr>
          <a:lstStyle/>
          <a:p>
            <a:r>
              <a:rPr lang="en-IE" sz="2800" dirty="0" smtClean="0">
                <a:latin typeface="Verdana" panose="020B0604030504040204" pitchFamily="34" charset="0"/>
                <a:ea typeface="Verdana" panose="020B0604030504040204" pitchFamily="34" charset="0"/>
                <a:cs typeface="Verdana" panose="020B0604030504040204" pitchFamily="34" charset="0"/>
              </a:rPr>
              <a:t>Has issues with counting.</a:t>
            </a:r>
          </a:p>
          <a:p>
            <a:r>
              <a:rPr lang="en-IE" sz="2800" dirty="0">
                <a:latin typeface="Verdana" panose="020B0604030504040204" pitchFamily="34" charset="0"/>
                <a:ea typeface="Verdana" panose="020B0604030504040204" pitchFamily="34" charset="0"/>
                <a:cs typeface="Verdana" panose="020B0604030504040204" pitchFamily="34" charset="0"/>
              </a:rPr>
              <a:t>Has issues </a:t>
            </a:r>
            <a:r>
              <a:rPr lang="en-IE" sz="2800" dirty="0" smtClean="0">
                <a:latin typeface="Verdana" panose="020B0604030504040204" pitchFamily="34" charset="0"/>
                <a:ea typeface="Verdana" panose="020B0604030504040204" pitchFamily="34" charset="0"/>
                <a:cs typeface="Verdana" panose="020B0604030504040204" pitchFamily="34" charset="0"/>
              </a:rPr>
              <a:t>with </a:t>
            </a:r>
            <a:r>
              <a:rPr lang="en-IE" sz="2800" dirty="0">
                <a:latin typeface="Verdana" panose="020B0604030504040204" pitchFamily="34" charset="0"/>
                <a:ea typeface="Verdana" panose="020B0604030504040204" pitchFamily="34" charset="0"/>
                <a:cs typeface="Verdana" panose="020B0604030504040204" pitchFamily="34" charset="0"/>
              </a:rPr>
              <a:t>using counting strategies for addition</a:t>
            </a:r>
            <a:r>
              <a:rPr lang="en-IE" sz="2800" dirty="0" smtClean="0">
                <a:latin typeface="Verdana" panose="020B0604030504040204" pitchFamily="34" charset="0"/>
                <a:ea typeface="Verdana" panose="020B0604030504040204" pitchFamily="34" charset="0"/>
                <a:cs typeface="Verdana" panose="020B0604030504040204" pitchFamily="34" charset="0"/>
              </a:rPr>
              <a:t>.</a:t>
            </a:r>
          </a:p>
          <a:p>
            <a:r>
              <a:rPr lang="en-IE" sz="2800" dirty="0" smtClean="0">
                <a:latin typeface="Verdana" panose="020B0604030504040204" pitchFamily="34" charset="0"/>
                <a:ea typeface="Verdana" panose="020B0604030504040204" pitchFamily="34" charset="0"/>
                <a:cs typeface="Verdana" panose="020B0604030504040204" pitchFamily="34" charset="0"/>
              </a:rPr>
              <a:t>Has difficulties </a:t>
            </a:r>
            <a:r>
              <a:rPr lang="en-IE" sz="2800" dirty="0">
                <a:latin typeface="Verdana" panose="020B0604030504040204" pitchFamily="34" charset="0"/>
                <a:ea typeface="Verdana" panose="020B0604030504040204" pitchFamily="34" charset="0"/>
                <a:cs typeface="Verdana" panose="020B0604030504040204" pitchFamily="34" charset="0"/>
              </a:rPr>
              <a:t>in memorizing arithmetic facts</a:t>
            </a:r>
            <a:r>
              <a:rPr lang="en-IE" sz="2800" dirty="0" smtClean="0">
                <a:latin typeface="Verdana" panose="020B0604030504040204" pitchFamily="34" charset="0"/>
                <a:ea typeface="Verdana" panose="020B0604030504040204" pitchFamily="34" charset="0"/>
                <a:cs typeface="Verdana" panose="020B0604030504040204" pitchFamily="34" charset="0"/>
              </a:rPr>
              <a:t>.</a:t>
            </a:r>
          </a:p>
          <a:p>
            <a:r>
              <a:rPr lang="en-IE" sz="2800" dirty="0" smtClean="0">
                <a:latin typeface="Verdana" panose="020B0604030504040204" pitchFamily="34" charset="0"/>
                <a:ea typeface="Verdana" panose="020B0604030504040204" pitchFamily="34" charset="0"/>
                <a:cs typeface="Verdana" panose="020B0604030504040204" pitchFamily="34" charset="0"/>
              </a:rPr>
              <a:t>Has </a:t>
            </a:r>
            <a:r>
              <a:rPr lang="en-IE" sz="2800" dirty="0">
                <a:latin typeface="Verdana" panose="020B0604030504040204" pitchFamily="34" charset="0"/>
                <a:ea typeface="Verdana" panose="020B0604030504040204" pitchFamily="34" charset="0"/>
                <a:cs typeface="Verdana" panose="020B0604030504040204" pitchFamily="34" charset="0"/>
              </a:rPr>
              <a:t>s</a:t>
            </a:r>
            <a:r>
              <a:rPr lang="en-IE" sz="2800" dirty="0" smtClean="0">
                <a:latin typeface="Verdana" panose="020B0604030504040204" pitchFamily="34" charset="0"/>
                <a:ea typeface="Verdana" panose="020B0604030504040204" pitchFamily="34" charset="0"/>
                <a:cs typeface="Verdana" panose="020B0604030504040204" pitchFamily="34" charset="0"/>
              </a:rPr>
              <a:t>truggles </a:t>
            </a:r>
            <a:r>
              <a:rPr lang="en-IE" sz="2800" dirty="0">
                <a:latin typeface="Verdana" panose="020B0604030504040204" pitchFamily="34" charset="0"/>
                <a:ea typeface="Verdana" panose="020B0604030504040204" pitchFamily="34" charset="0"/>
                <a:cs typeface="Verdana" panose="020B0604030504040204" pitchFamily="34" charset="0"/>
              </a:rPr>
              <a:t>to apply math concepts to </a:t>
            </a:r>
            <a:r>
              <a:rPr lang="en-IE" sz="2800" dirty="0" smtClean="0">
                <a:latin typeface="Verdana" panose="020B0604030504040204" pitchFamily="34" charset="0"/>
                <a:ea typeface="Verdana" panose="020B0604030504040204" pitchFamily="34" charset="0"/>
                <a:cs typeface="Verdana" panose="020B0604030504040204" pitchFamily="34" charset="0"/>
              </a:rPr>
              <a:t>money.</a:t>
            </a:r>
            <a:endParaRPr lang="en-IE" sz="2800" dirty="0">
              <a:latin typeface="Verdana" panose="020B0604030504040204" pitchFamily="34" charset="0"/>
              <a:ea typeface="Verdana" panose="020B0604030504040204" pitchFamily="34" charset="0"/>
              <a:cs typeface="Verdana" panose="020B0604030504040204" pitchFamily="34" charset="0"/>
            </a:endParaRPr>
          </a:p>
          <a:p>
            <a:r>
              <a:rPr lang="en-IE" sz="2800" dirty="0">
                <a:latin typeface="Verdana" panose="020B0604030504040204" pitchFamily="34" charset="0"/>
                <a:ea typeface="Verdana" panose="020B0604030504040204" pitchFamily="34" charset="0"/>
                <a:cs typeface="Verdana" panose="020B0604030504040204" pitchFamily="34" charset="0"/>
              </a:rPr>
              <a:t>Has a hard time grasping information shown on graphs or charts.</a:t>
            </a:r>
          </a:p>
          <a:p>
            <a:r>
              <a:rPr lang="en-IE" sz="2800" dirty="0" smtClean="0">
                <a:latin typeface="Verdana" panose="020B0604030504040204" pitchFamily="34" charset="0"/>
                <a:ea typeface="Verdana" panose="020B0604030504040204" pitchFamily="34" charset="0"/>
                <a:cs typeface="Verdana" panose="020B0604030504040204" pitchFamily="34" charset="0"/>
              </a:rPr>
              <a:t>Has </a:t>
            </a:r>
            <a:r>
              <a:rPr lang="en-IE" sz="2800" dirty="0">
                <a:latin typeface="Verdana" panose="020B0604030504040204" pitchFamily="34" charset="0"/>
                <a:ea typeface="Verdana" panose="020B0604030504040204" pitchFamily="34" charset="0"/>
                <a:cs typeface="Verdana" panose="020B0604030504040204" pitchFamily="34" charset="0"/>
              </a:rPr>
              <a:t>trouble finding different approaches to the same math problem.</a:t>
            </a:r>
          </a:p>
          <a:p>
            <a:endParaRPr lang="en-IE"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4897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72" y="968061"/>
            <a:ext cx="5833056" cy="1425858"/>
          </a:xfrm>
          <a:prstGeom prst="rect">
            <a:avLst/>
          </a:prstGeom>
        </p:spPr>
      </p:pic>
      <p:sp>
        <p:nvSpPr>
          <p:cNvPr id="8" name="Rectangle 7"/>
          <p:cNvSpPr/>
          <p:nvPr/>
        </p:nvSpPr>
        <p:spPr>
          <a:xfrm>
            <a:off x="1667322" y="3010250"/>
            <a:ext cx="8857356" cy="3108543"/>
          </a:xfrm>
          <a:prstGeom prst="rect">
            <a:avLst/>
          </a:prstGeom>
        </p:spPr>
        <p:txBody>
          <a:bodyPr wrap="square">
            <a:spAutoFit/>
          </a:bodyPr>
          <a:lstStyle/>
          <a:p>
            <a:pPr algn="just"/>
            <a:r>
              <a:rPr lang="en-IE" sz="2800" dirty="0" err="1"/>
              <a:t>vCalc</a:t>
            </a:r>
            <a:r>
              <a:rPr lang="en-IE" sz="2800" dirty="0"/>
              <a:t> has a library of free online calculators pre-built with specific formulas for specific tasks. Just search for your task. Use for conversions, research, math, algebra, calculus, engineering, work or school.  There are specific calculators for tasks in nursing, physics, chemistry, engineering, business, education, construction, finance, science, calendars, and ancient and foreign measures.</a:t>
            </a:r>
          </a:p>
        </p:txBody>
      </p:sp>
    </p:spTree>
    <p:extLst>
      <p:ext uri="{BB962C8B-B14F-4D97-AF65-F5344CB8AC3E}">
        <p14:creationId xmlns:p14="http://schemas.microsoft.com/office/powerpoint/2010/main" val="1022992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4885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www.dyspraxia.ie</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b="1" dirty="0" smtClean="0">
                <a:latin typeface="Verdana" panose="020B0604030504040204" pitchFamily="34" charset="0"/>
                <a:ea typeface="Verdana" panose="020B0604030504040204" pitchFamily="34" charset="0"/>
                <a:cs typeface="Verdana" panose="020B0604030504040204" pitchFamily="34" charset="0"/>
              </a:rPr>
              <a:t>It is a developmental </a:t>
            </a:r>
            <a:r>
              <a:rPr lang="en-IE" b="1" dirty="0">
                <a:latin typeface="Verdana" panose="020B0604030504040204" pitchFamily="34" charset="0"/>
                <a:ea typeface="Verdana" panose="020B0604030504040204" pitchFamily="34" charset="0"/>
                <a:cs typeface="Verdana" panose="020B0604030504040204" pitchFamily="34" charset="0"/>
              </a:rPr>
              <a:t>co-ordination </a:t>
            </a:r>
            <a:r>
              <a:rPr lang="en-IE" b="1" dirty="0" smtClean="0">
                <a:latin typeface="Verdana" panose="020B0604030504040204" pitchFamily="34" charset="0"/>
                <a:ea typeface="Verdana" panose="020B0604030504040204" pitchFamily="34" charset="0"/>
                <a:cs typeface="Verdana" panose="020B0604030504040204" pitchFamily="34" charset="0"/>
              </a:rPr>
              <a:t>disorder</a:t>
            </a:r>
            <a:r>
              <a:rPr lang="en-IE" b="1" dirty="0">
                <a:latin typeface="Verdana" panose="020B0604030504040204" pitchFamily="34" charset="0"/>
                <a:ea typeface="Verdana" panose="020B0604030504040204" pitchFamily="34" charset="0"/>
                <a:cs typeface="Verdana" panose="020B0604030504040204" pitchFamily="34" charset="0"/>
              </a:rPr>
              <a:t>, </a:t>
            </a:r>
            <a:r>
              <a:rPr lang="en-IE" b="1" dirty="0" smtClean="0">
                <a:latin typeface="Verdana" panose="020B0604030504040204" pitchFamily="34" charset="0"/>
                <a:ea typeface="Verdana" panose="020B0604030504040204" pitchFamily="34" charset="0"/>
                <a:cs typeface="Verdana" panose="020B0604030504040204" pitchFamily="34" charset="0"/>
              </a:rPr>
              <a:t>affecting </a:t>
            </a:r>
            <a:r>
              <a:rPr lang="en-IE" b="1" dirty="0">
                <a:latin typeface="Verdana" panose="020B0604030504040204" pitchFamily="34" charset="0"/>
                <a:ea typeface="Verdana" panose="020B0604030504040204" pitchFamily="34" charset="0"/>
                <a:cs typeface="Verdana" panose="020B0604030504040204" pitchFamily="34" charset="0"/>
              </a:rPr>
              <a:t>fine and/or gross motor coordination in children and adults.</a:t>
            </a:r>
            <a:endParaRPr lang="en-IE" b="1"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173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Specific Learning Difficulties</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6" name="Subtitle 5"/>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5499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1461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21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sz="2800" b="1" dirty="0"/>
              <a:t>Poor balance</a:t>
            </a:r>
          </a:p>
          <a:p>
            <a:r>
              <a:rPr lang="en-IE" sz="2800" b="1" dirty="0"/>
              <a:t>Poor fine </a:t>
            </a:r>
            <a:r>
              <a:rPr lang="en-IE" sz="2800" b="1" dirty="0" smtClean="0"/>
              <a:t>and/or </a:t>
            </a:r>
            <a:r>
              <a:rPr lang="en-IE" sz="2800" b="1" dirty="0"/>
              <a:t>gross motor co-ordination</a:t>
            </a:r>
          </a:p>
          <a:p>
            <a:r>
              <a:rPr lang="en-IE" sz="2800" b="1" dirty="0"/>
              <a:t>Poor posture</a:t>
            </a:r>
          </a:p>
          <a:p>
            <a:r>
              <a:rPr lang="en-IE" sz="2800" b="1" dirty="0"/>
              <a:t>Confused about which hand to use</a:t>
            </a:r>
          </a:p>
          <a:p>
            <a:r>
              <a:rPr lang="en-IE" sz="2800" b="1" dirty="0" smtClean="0"/>
              <a:t>Difficulty </a:t>
            </a:r>
            <a:r>
              <a:rPr lang="en-IE" sz="2800" b="1" dirty="0"/>
              <a:t>with reading, writing</a:t>
            </a:r>
          </a:p>
          <a:p>
            <a:r>
              <a:rPr lang="en-IE" sz="2800" b="1" dirty="0"/>
              <a:t>Speech problems - slow to learn to speak and speech may be </a:t>
            </a:r>
            <a:r>
              <a:rPr lang="en-IE" sz="2800" b="1" dirty="0" smtClean="0"/>
              <a:t>incoherent</a:t>
            </a:r>
            <a:endParaRPr lang="en-IE" sz="2800" b="1" dirty="0"/>
          </a:p>
          <a:p>
            <a:r>
              <a:rPr lang="en-IE" sz="2800" b="1" dirty="0"/>
              <a:t>Phobias or obsessive </a:t>
            </a:r>
            <a:r>
              <a:rPr lang="en-IE" sz="2800" b="1" dirty="0" smtClean="0"/>
              <a:t>behaviour </a:t>
            </a:r>
            <a:r>
              <a:rPr lang="en-IE" sz="2800" b="1" dirty="0"/>
              <a:t>and impatient</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9697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spTree>
    <p:extLst>
      <p:ext uri="{BB962C8B-B14F-4D97-AF65-F5344CB8AC3E}">
        <p14:creationId xmlns:p14="http://schemas.microsoft.com/office/powerpoint/2010/main" val="1181561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19" y="865164"/>
            <a:ext cx="6831291" cy="27361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410" y="865164"/>
            <a:ext cx="3454590" cy="4965974"/>
          </a:xfrm>
          <a:prstGeom prst="rect">
            <a:avLst/>
          </a:prstGeom>
        </p:spPr>
      </p:pic>
      <p:sp>
        <p:nvSpPr>
          <p:cNvPr id="4" name="Rectangle 3"/>
          <p:cNvSpPr/>
          <p:nvPr/>
        </p:nvSpPr>
        <p:spPr>
          <a:xfrm>
            <a:off x="2357799" y="4440089"/>
            <a:ext cx="5769528"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4"/>
              </a:rPr>
              <a:t>https://</a:t>
            </a:r>
            <a:r>
              <a:rPr lang="en-IE" sz="4000" b="1" dirty="0" smtClean="0">
                <a:latin typeface="Arial" panose="020B0604020202020204" pitchFamily="34" charset="0"/>
                <a:cs typeface="Arial" panose="020B0604020202020204" pitchFamily="34" charset="0"/>
                <a:hlinkClick r:id="rId4"/>
              </a:rPr>
              <a:t>speechnotes.co</a:t>
            </a:r>
            <a:endParaRPr lang="en-IE" sz="4000" b="1" dirty="0" smtClean="0">
              <a:latin typeface="Arial" panose="020B0604020202020204" pitchFamily="34" charset="0"/>
              <a:cs typeface="Arial" panose="020B0604020202020204" pitchFamily="34" charset="0"/>
            </a:endParaRPr>
          </a:p>
        </p:txBody>
      </p:sp>
      <p:sp>
        <p:nvSpPr>
          <p:cNvPr id="5" name="Rectangle 4"/>
          <p:cNvSpPr/>
          <p:nvPr/>
        </p:nvSpPr>
        <p:spPr>
          <a:xfrm>
            <a:off x="2207969" y="1190451"/>
            <a:ext cx="5284973" cy="461665"/>
          </a:xfrm>
          <a:prstGeom prst="rect">
            <a:avLst/>
          </a:prstGeom>
        </p:spPr>
        <p:txBody>
          <a:bodyPr wrap="none">
            <a:spAutoFit/>
          </a:bodyPr>
          <a:lstStyle/>
          <a:p>
            <a:pPr algn="ctr"/>
            <a:r>
              <a:rPr lang="en-IE" sz="2400" dirty="0" smtClean="0">
                <a:solidFill>
                  <a:srgbClr val="000000"/>
                </a:solidFill>
                <a:latin typeface="Open+Sans"/>
              </a:rPr>
              <a:t>Free Speech-to-Text </a:t>
            </a:r>
            <a:r>
              <a:rPr lang="en-IE" sz="2400" dirty="0">
                <a:solidFill>
                  <a:srgbClr val="000000"/>
                </a:solidFill>
                <a:latin typeface="Open+Sans"/>
              </a:rPr>
              <a:t>Online Notepad </a:t>
            </a:r>
            <a:endParaRPr lang="en-IE" sz="2400" b="0" i="0" dirty="0">
              <a:solidFill>
                <a:srgbClr val="000000"/>
              </a:solidFill>
              <a:effectLst/>
              <a:latin typeface="Open+Sans"/>
            </a:endParaRPr>
          </a:p>
        </p:txBody>
      </p:sp>
    </p:spTree>
    <p:extLst>
      <p:ext uri="{BB962C8B-B14F-4D97-AF65-F5344CB8AC3E}">
        <p14:creationId xmlns:p14="http://schemas.microsoft.com/office/powerpoint/2010/main" val="449403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3323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https://</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www.sess.ie/categories/specific-learning-disabilities/dysgraphia</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b="1" dirty="0" smtClean="0">
                <a:latin typeface="Verdana" panose="020B0604030504040204" pitchFamily="34" charset="0"/>
                <a:ea typeface="Verdana" panose="020B0604030504040204" pitchFamily="34" charset="0"/>
                <a:cs typeface="Verdana" panose="020B0604030504040204" pitchFamily="34" charset="0"/>
              </a:rPr>
              <a:t>Dysgraphia is a disorder of handwriting primarily that causes a student’s handwriting to be almost illegible, and makes it very difficult to learn to spell. It can be often associated with a very high verbal IQ.</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1012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Dysgraphia often co-occurs </a:t>
            </a:r>
            <a:r>
              <a:rPr lang="en-IE" dirty="0">
                <a:latin typeface="Verdana" panose="020B0604030504040204" pitchFamily="34" charset="0"/>
                <a:ea typeface="Verdana" panose="020B0604030504040204" pitchFamily="34" charset="0"/>
                <a:cs typeface="Verdana" panose="020B0604030504040204" pitchFamily="34" charset="0"/>
              </a:rPr>
              <a:t>with other learning disabilities like: </a:t>
            </a:r>
            <a:endParaRPr lang="en-IE"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Speech Impairment </a:t>
            </a:r>
          </a:p>
          <a:p>
            <a:r>
              <a:rPr lang="en-IE" dirty="0" smtClean="0">
                <a:latin typeface="Verdana" panose="020B0604030504040204" pitchFamily="34" charset="0"/>
                <a:ea typeface="Verdana" panose="020B0604030504040204" pitchFamily="34" charset="0"/>
                <a:cs typeface="Verdana" panose="020B0604030504040204" pitchFamily="34" charset="0"/>
              </a:rPr>
              <a:t>Attention Deficit Hyperactive Disorder </a:t>
            </a:r>
          </a:p>
          <a:p>
            <a:r>
              <a:rPr lang="en-IE" dirty="0" smtClean="0">
                <a:latin typeface="Verdana" panose="020B0604030504040204" pitchFamily="34" charset="0"/>
                <a:ea typeface="Verdana" panose="020B0604030504040204" pitchFamily="34" charset="0"/>
                <a:cs typeface="Verdana" panose="020B0604030504040204" pitchFamily="34" charset="0"/>
              </a:rPr>
              <a:t>Developmental Coordination Disorder</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29508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6238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27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Specific Learning Difficulties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Also known as </a:t>
            </a:r>
            <a:r>
              <a:rPr lang="en-IE" b="1" dirty="0" smtClean="0">
                <a:latin typeface="Verdana" panose="020B0604030504040204" pitchFamily="34" charset="0"/>
                <a:ea typeface="Verdana" panose="020B0604030504040204" pitchFamily="34" charset="0"/>
                <a:cs typeface="Verdana" panose="020B0604030504040204" pitchFamily="34" charset="0"/>
              </a:rPr>
              <a:t>Specific Developmental Disorder</a:t>
            </a:r>
            <a:r>
              <a:rPr lang="en-IE"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dirty="0" smtClean="0">
                <a:latin typeface="Verdana" panose="020B0604030504040204" pitchFamily="34" charset="0"/>
                <a:ea typeface="Verdana" panose="020B0604030504040204" pitchFamily="34" charset="0"/>
                <a:cs typeface="Verdana" panose="020B0604030504040204" pitchFamily="34" charset="0"/>
              </a:rPr>
              <a:t>Specific </a:t>
            </a:r>
            <a:r>
              <a:rPr lang="en-IE" dirty="0">
                <a:latin typeface="Verdana" panose="020B0604030504040204" pitchFamily="34" charset="0"/>
                <a:ea typeface="Verdana" panose="020B0604030504040204" pitchFamily="34" charset="0"/>
                <a:cs typeface="Verdana" panose="020B0604030504040204" pitchFamily="34" charset="0"/>
              </a:rPr>
              <a:t>learning difficulties include:</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55467579"/>
              </p:ext>
            </p:extLst>
          </p:nvPr>
        </p:nvGraphicFramePr>
        <p:xfrm>
          <a:off x="676655" y="3554569"/>
          <a:ext cx="9559008" cy="2850286"/>
        </p:xfrm>
        <a:graphic>
          <a:graphicData uri="http://schemas.openxmlformats.org/drawingml/2006/table">
            <a:tbl>
              <a:tblPr firstRow="1" bandRow="1">
                <a:tableStyleId>{5940675A-B579-460E-94D1-54222C63F5DA}</a:tableStyleId>
              </a:tblPr>
              <a:tblGrid>
                <a:gridCol w="4281711"/>
                <a:gridCol w="5277297"/>
              </a:tblGrid>
              <a:tr h="344348">
                <a:tc>
                  <a:txBody>
                    <a:bodyPr/>
                    <a:lstStyle/>
                    <a:p>
                      <a:r>
                        <a:rPr lang="en-IE" sz="2000" b="1" dirty="0" smtClean="0">
                          <a:latin typeface="Verdana" panose="020B0604030504040204" pitchFamily="34" charset="0"/>
                          <a:ea typeface="Verdana" panose="020B0604030504040204" pitchFamily="34" charset="0"/>
                          <a:cs typeface="Verdana" panose="020B0604030504040204" pitchFamily="34" charset="0"/>
                        </a:rPr>
                        <a:t>Dyslexia</a:t>
                      </a:r>
                      <a:endParaRPr lang="en-IE" sz="2000" dirty="0"/>
                    </a:p>
                  </a:txBody>
                  <a:tcPr/>
                </a:tc>
                <a:tc>
                  <a:txBody>
                    <a:bodyPr/>
                    <a:lstStyle/>
                    <a:p>
                      <a:r>
                        <a:rPr lang="en-IE" sz="2000" dirty="0" smtClean="0">
                          <a:latin typeface="Verdana" panose="020B0604030504040204" pitchFamily="34" charset="0"/>
                          <a:ea typeface="Verdana" panose="020B0604030504040204" pitchFamily="34" charset="0"/>
                          <a:cs typeface="Verdana" panose="020B0604030504040204" pitchFamily="34" charset="0"/>
                        </a:rPr>
                        <a:t>Challenges with reading and spelling</a:t>
                      </a:r>
                      <a:endParaRPr lang="en-IE" sz="2000" dirty="0"/>
                    </a:p>
                  </a:txBody>
                  <a:tcPr/>
                </a:tc>
              </a:tr>
              <a:tr h="602609">
                <a:tc>
                  <a:txBody>
                    <a:bodyPr/>
                    <a:lstStyle/>
                    <a:p>
                      <a:r>
                        <a:rPr lang="en-IE" sz="2000" b="1" dirty="0" smtClean="0">
                          <a:latin typeface="Verdana" panose="020B0604030504040204" pitchFamily="34" charset="0"/>
                          <a:ea typeface="Verdana" panose="020B0604030504040204" pitchFamily="34" charset="0"/>
                          <a:cs typeface="Verdana" panose="020B0604030504040204" pitchFamily="34" charset="0"/>
                        </a:rPr>
                        <a:t>Dyspraxia</a:t>
                      </a:r>
                      <a:endParaRPr lang="en-IE"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smtClean="0">
                          <a:latin typeface="Verdana" panose="020B0604030504040204" pitchFamily="34" charset="0"/>
                          <a:ea typeface="Verdana" panose="020B0604030504040204" pitchFamily="34" charset="0"/>
                          <a:cs typeface="Verdana" panose="020B0604030504040204" pitchFamily="34" charset="0"/>
                        </a:rPr>
                        <a:t>Challenges with fine and/or gross motor skills</a:t>
                      </a:r>
                    </a:p>
                  </a:txBody>
                  <a:tcPr/>
                </a:tc>
              </a:tr>
              <a:tr h="602609">
                <a:tc>
                  <a:txBody>
                    <a:bodyPr/>
                    <a:lstStyle/>
                    <a:p>
                      <a:r>
                        <a:rPr lang="en-IE" sz="2000" b="1" dirty="0" smtClean="0">
                          <a:latin typeface="Verdana" panose="020B0604030504040204" pitchFamily="34" charset="0"/>
                          <a:ea typeface="Verdana" panose="020B0604030504040204" pitchFamily="34" charset="0"/>
                          <a:cs typeface="Verdana" panose="020B0604030504040204" pitchFamily="34" charset="0"/>
                        </a:rPr>
                        <a:t>Asperger's Syndrome</a:t>
                      </a:r>
                      <a:r>
                        <a:rPr lang="en-IE" sz="2000" dirty="0" smtClean="0">
                          <a:latin typeface="Verdana" panose="020B0604030504040204" pitchFamily="34" charset="0"/>
                          <a:ea typeface="Verdana" panose="020B0604030504040204" pitchFamily="34" charset="0"/>
                          <a:cs typeface="Verdana" panose="020B0604030504040204" pitchFamily="34" charset="0"/>
                        </a:rPr>
                        <a:t> </a:t>
                      </a:r>
                      <a:endParaRPr lang="en-IE"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smtClean="0">
                          <a:latin typeface="Verdana" panose="020B0604030504040204" pitchFamily="34" charset="0"/>
                          <a:ea typeface="Verdana" panose="020B0604030504040204" pitchFamily="34" charset="0"/>
                          <a:cs typeface="Verdana" panose="020B0604030504040204" pitchFamily="34" charset="0"/>
                        </a:rPr>
                        <a:t>Challenges with social and communication skills</a:t>
                      </a:r>
                    </a:p>
                  </a:txBody>
                  <a:tcPr/>
                </a:tc>
              </a:tr>
              <a:tr h="1051966">
                <a:tc>
                  <a:txBody>
                    <a:bodyPr/>
                    <a:lstStyle/>
                    <a:p>
                      <a:r>
                        <a:rPr lang="en-IE" b="1" dirty="0" smtClean="0">
                          <a:latin typeface="Verdana" panose="020B0604030504040204" pitchFamily="34" charset="0"/>
                          <a:ea typeface="Verdana" panose="020B0604030504040204" pitchFamily="34" charset="0"/>
                          <a:cs typeface="Verdana" panose="020B0604030504040204" pitchFamily="34" charset="0"/>
                        </a:rPr>
                        <a:t>Attention Deficit Hyperactive Disorder</a:t>
                      </a:r>
                      <a:r>
                        <a:rPr lang="en-IE" dirty="0" smtClean="0">
                          <a:latin typeface="Verdana" panose="020B0604030504040204" pitchFamily="34" charset="0"/>
                          <a:ea typeface="Verdana" panose="020B0604030504040204" pitchFamily="34" charset="0"/>
                          <a:cs typeface="Verdana" panose="020B0604030504040204" pitchFamily="34" charset="0"/>
                        </a:rPr>
                        <a:t> (ADHD) </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smtClean="0">
                          <a:latin typeface="Verdana" panose="020B0604030504040204" pitchFamily="34" charset="0"/>
                          <a:ea typeface="Verdana" panose="020B0604030504040204" pitchFamily="34" charset="0"/>
                          <a:cs typeface="Verdana" panose="020B0604030504040204" pitchFamily="34" charset="0"/>
                        </a:rPr>
                        <a:t>Challenges with attention and concentration</a:t>
                      </a:r>
                    </a:p>
                  </a:txBody>
                  <a:tcPr/>
                </a:tc>
              </a:tr>
            </a:tbl>
          </a:graphicData>
        </a:graphic>
      </p:graphicFrame>
    </p:spTree>
    <p:extLst>
      <p:ext uri="{BB962C8B-B14F-4D97-AF65-F5344CB8AC3E}">
        <p14:creationId xmlns:p14="http://schemas.microsoft.com/office/powerpoint/2010/main" val="2298244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084" y="1722549"/>
            <a:ext cx="6633157" cy="4547054"/>
          </a:xfrm>
        </p:spPr>
      </p:pic>
    </p:spTree>
    <p:extLst>
      <p:ext uri="{BB962C8B-B14F-4D97-AF65-F5344CB8AC3E}">
        <p14:creationId xmlns:p14="http://schemas.microsoft.com/office/powerpoint/2010/main" val="3674040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spTree>
    <p:extLst>
      <p:ext uri="{BB962C8B-B14F-4D97-AF65-F5344CB8AC3E}">
        <p14:creationId xmlns:p14="http://schemas.microsoft.com/office/powerpoint/2010/main" val="1763483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212" y="195262"/>
            <a:ext cx="4219575" cy="6467475"/>
          </a:xfrm>
          <a:prstGeom prst="rect">
            <a:avLst/>
          </a:prstGeom>
        </p:spPr>
      </p:pic>
    </p:spTree>
    <p:extLst>
      <p:ext uri="{BB962C8B-B14F-4D97-AF65-F5344CB8AC3E}">
        <p14:creationId xmlns:p14="http://schemas.microsoft.com/office/powerpoint/2010/main" val="378107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19" y="865164"/>
            <a:ext cx="6831291" cy="27361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410" y="865164"/>
            <a:ext cx="3454590" cy="4965974"/>
          </a:xfrm>
          <a:prstGeom prst="rect">
            <a:avLst/>
          </a:prstGeom>
        </p:spPr>
      </p:pic>
      <p:sp>
        <p:nvSpPr>
          <p:cNvPr id="4" name="Rectangle 3"/>
          <p:cNvSpPr/>
          <p:nvPr/>
        </p:nvSpPr>
        <p:spPr>
          <a:xfrm>
            <a:off x="2357799" y="4440089"/>
            <a:ext cx="5769528"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4"/>
              </a:rPr>
              <a:t>https://</a:t>
            </a:r>
            <a:r>
              <a:rPr lang="en-IE" sz="4000" b="1" dirty="0" smtClean="0">
                <a:latin typeface="Arial" panose="020B0604020202020204" pitchFamily="34" charset="0"/>
                <a:cs typeface="Arial" panose="020B0604020202020204" pitchFamily="34" charset="0"/>
                <a:hlinkClick r:id="rId4"/>
              </a:rPr>
              <a:t>speechnotes.co</a:t>
            </a:r>
            <a:endParaRPr lang="en-IE" sz="4000" b="1" dirty="0" smtClean="0">
              <a:latin typeface="Arial" panose="020B0604020202020204" pitchFamily="34" charset="0"/>
              <a:cs typeface="Arial" panose="020B0604020202020204" pitchFamily="34" charset="0"/>
            </a:endParaRPr>
          </a:p>
        </p:txBody>
      </p:sp>
      <p:sp>
        <p:nvSpPr>
          <p:cNvPr id="5" name="Rectangle 4"/>
          <p:cNvSpPr/>
          <p:nvPr/>
        </p:nvSpPr>
        <p:spPr>
          <a:xfrm>
            <a:off x="2207969" y="1190451"/>
            <a:ext cx="5284973" cy="461665"/>
          </a:xfrm>
          <a:prstGeom prst="rect">
            <a:avLst/>
          </a:prstGeom>
        </p:spPr>
        <p:txBody>
          <a:bodyPr wrap="none">
            <a:spAutoFit/>
          </a:bodyPr>
          <a:lstStyle/>
          <a:p>
            <a:pPr algn="ctr"/>
            <a:r>
              <a:rPr lang="en-IE" sz="2400" dirty="0" smtClean="0">
                <a:solidFill>
                  <a:srgbClr val="000000"/>
                </a:solidFill>
                <a:latin typeface="Open+Sans"/>
              </a:rPr>
              <a:t>Free Speech-to-Text </a:t>
            </a:r>
            <a:r>
              <a:rPr lang="en-IE" sz="2400" dirty="0">
                <a:solidFill>
                  <a:srgbClr val="000000"/>
                </a:solidFill>
                <a:latin typeface="Open+Sans"/>
              </a:rPr>
              <a:t>Online Notepad </a:t>
            </a:r>
            <a:endParaRPr lang="en-IE" sz="2400" b="0" i="0" dirty="0">
              <a:solidFill>
                <a:srgbClr val="000000"/>
              </a:solidFill>
              <a:effectLst/>
              <a:latin typeface="Open+Sans"/>
            </a:endParaRPr>
          </a:p>
        </p:txBody>
      </p:sp>
    </p:spTree>
    <p:extLst>
      <p:ext uri="{BB962C8B-B14F-4D97-AF65-F5344CB8AC3E}">
        <p14:creationId xmlns:p14="http://schemas.microsoft.com/office/powerpoint/2010/main" val="3920697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Autism Spectrum:</a:t>
            </a:r>
            <a:br>
              <a:rPr lang="en-IE" sz="6000" dirty="0" smtClean="0">
                <a:latin typeface="Verdana" panose="020B0604030504040204" pitchFamily="34" charset="0"/>
                <a:ea typeface="Verdana" panose="020B0604030504040204" pitchFamily="34" charset="0"/>
                <a:cs typeface="Verdana" panose="020B0604030504040204" pitchFamily="34" charset="0"/>
              </a:rPr>
            </a:br>
            <a:r>
              <a:rPr lang="en-IE" sz="6000" dirty="0" smtClean="0">
                <a:latin typeface="Verdana" panose="020B0604030504040204" pitchFamily="34" charset="0"/>
                <a:ea typeface="Verdana" panose="020B0604030504040204" pitchFamily="34" charset="0"/>
                <a:cs typeface="Verdana" panose="020B0604030504040204" pitchFamily="34" charset="0"/>
              </a:rPr>
              <a:t/>
            </a:r>
            <a:br>
              <a:rPr lang="en-IE" sz="6000" dirty="0" smtClean="0">
                <a:latin typeface="Verdana" panose="020B0604030504040204" pitchFamily="34" charset="0"/>
                <a:ea typeface="Verdana" panose="020B0604030504040204" pitchFamily="34" charset="0"/>
                <a:cs typeface="Verdana" panose="020B0604030504040204" pitchFamily="34" charset="0"/>
              </a:rPr>
            </a:br>
            <a:r>
              <a:rPr lang="en-IE" sz="6000" dirty="0" smtClean="0">
                <a:latin typeface="Verdana" panose="020B0604030504040204" pitchFamily="34" charset="0"/>
                <a:ea typeface="Verdana" panose="020B0604030504040204" pitchFamily="34" charset="0"/>
                <a:cs typeface="Verdana" panose="020B0604030504040204" pitchFamily="34" charset="0"/>
              </a:rPr>
              <a:t>Asperger’s Syndrome</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6311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Asperger’s Syndrome</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https://</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autismireland.ie</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Asperger </a:t>
            </a:r>
            <a:r>
              <a:rPr lang="en-IE" b="1" dirty="0">
                <a:latin typeface="Verdana" panose="020B0604030504040204" pitchFamily="34" charset="0"/>
                <a:ea typeface="Verdana" panose="020B0604030504040204" pitchFamily="34" charset="0"/>
                <a:cs typeface="Verdana" panose="020B0604030504040204" pitchFamily="34" charset="0"/>
              </a:rPr>
              <a:t>syndrome was generally considered to be on the “high functioning” end of the </a:t>
            </a:r>
            <a:r>
              <a:rPr lang="en-IE" b="1" dirty="0" smtClean="0">
                <a:latin typeface="Verdana" panose="020B0604030504040204" pitchFamily="34" charset="0"/>
                <a:ea typeface="Verdana" panose="020B0604030504040204" pitchFamily="34" charset="0"/>
                <a:cs typeface="Verdana" panose="020B0604030504040204" pitchFamily="34" charset="0"/>
              </a:rPr>
              <a:t>autism spectrum, it generally results in having </a:t>
            </a:r>
            <a:r>
              <a:rPr lang="en-IE" b="1" dirty="0">
                <a:latin typeface="Verdana" panose="020B0604030504040204" pitchFamily="34" charset="0"/>
                <a:ea typeface="Verdana" panose="020B0604030504040204" pitchFamily="34" charset="0"/>
                <a:cs typeface="Verdana" panose="020B0604030504040204" pitchFamily="34" charset="0"/>
              </a:rPr>
              <a:t>difficulty with social interactions and </a:t>
            </a:r>
            <a:r>
              <a:rPr lang="en-IE" b="1" dirty="0" smtClean="0">
                <a:latin typeface="Verdana" panose="020B0604030504040204" pitchFamily="34" charset="0"/>
                <a:ea typeface="Verdana" panose="020B0604030504040204" pitchFamily="34" charset="0"/>
                <a:cs typeface="Verdana" panose="020B0604030504040204" pitchFamily="34" charset="0"/>
              </a:rPr>
              <a:t>exhibiting </a:t>
            </a:r>
            <a:r>
              <a:rPr lang="en-IE" b="1" dirty="0">
                <a:latin typeface="Verdana" panose="020B0604030504040204" pitchFamily="34" charset="0"/>
                <a:ea typeface="Verdana" panose="020B0604030504040204" pitchFamily="34" charset="0"/>
                <a:cs typeface="Verdana" panose="020B0604030504040204" pitchFamily="34" charset="0"/>
              </a:rPr>
              <a:t>a restricted range of interests and/or repetitive </a:t>
            </a:r>
            <a:r>
              <a:rPr lang="en-IE" b="1" dirty="0" smtClean="0">
                <a:latin typeface="Verdana" panose="020B0604030504040204" pitchFamily="34" charset="0"/>
                <a:ea typeface="Verdana" panose="020B0604030504040204" pitchFamily="34" charset="0"/>
                <a:cs typeface="Verdana" panose="020B0604030504040204" pitchFamily="34" charset="0"/>
              </a:rPr>
              <a:t>behaviours.</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6224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Asperger’s Syndrome</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65306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Asperger’s Syndrome</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045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Asperger’s Syndrome</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7376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197" y="648103"/>
            <a:ext cx="9289266" cy="4915570"/>
          </a:xfrm>
          <a:prstGeom prst="rect">
            <a:avLst/>
          </a:prstGeom>
        </p:spPr>
      </p:pic>
      <p:sp>
        <p:nvSpPr>
          <p:cNvPr id="8" name="Rectangle 7"/>
          <p:cNvSpPr/>
          <p:nvPr/>
        </p:nvSpPr>
        <p:spPr>
          <a:xfrm>
            <a:off x="4737224" y="5961776"/>
            <a:ext cx="2927212" cy="369332"/>
          </a:xfrm>
          <a:prstGeom prst="rect">
            <a:avLst/>
          </a:prstGeom>
        </p:spPr>
        <p:txBody>
          <a:bodyPr wrap="none">
            <a:spAutoFit/>
          </a:bodyPr>
          <a:lstStyle/>
          <a:p>
            <a:r>
              <a:rPr lang="en-IE" dirty="0">
                <a:hlinkClick r:id="rId3"/>
              </a:rPr>
              <a:t>http://</a:t>
            </a:r>
            <a:r>
              <a:rPr lang="en-IE" dirty="0" smtClean="0">
                <a:hlinkClick r:id="rId3"/>
              </a:rPr>
              <a:t>www.autism.org.uk/VR</a:t>
            </a:r>
            <a:endParaRPr lang="en-IE" dirty="0" smtClean="0"/>
          </a:p>
        </p:txBody>
      </p:sp>
    </p:spTree>
    <p:extLst>
      <p:ext uri="{BB962C8B-B14F-4D97-AF65-F5344CB8AC3E}">
        <p14:creationId xmlns:p14="http://schemas.microsoft.com/office/powerpoint/2010/main" val="3162423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Dyslexia</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499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8" name="Rectangle 7"/>
          <p:cNvSpPr/>
          <p:nvPr/>
        </p:nvSpPr>
        <p:spPr>
          <a:xfrm>
            <a:off x="3681160" y="5961776"/>
            <a:ext cx="4983352" cy="369332"/>
          </a:xfrm>
          <a:prstGeom prst="rect">
            <a:avLst/>
          </a:prstGeom>
        </p:spPr>
        <p:txBody>
          <a:bodyPr wrap="none">
            <a:spAutoFit/>
          </a:bodyPr>
          <a:lstStyle/>
          <a:p>
            <a:r>
              <a:rPr lang="en-IE" dirty="0">
                <a:hlinkClick r:id="rId2"/>
              </a:rPr>
              <a:t>https://www.youtube.com/watch?v=_</a:t>
            </a:r>
            <a:r>
              <a:rPr lang="en-IE" dirty="0" smtClean="0">
                <a:hlinkClick r:id="rId2"/>
              </a:rPr>
              <a:t>3R0a64UW3g</a:t>
            </a:r>
            <a:endParaRPr lang="en-I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82" y="459116"/>
            <a:ext cx="8811296" cy="5293543"/>
          </a:xfrm>
          <a:prstGeom prst="rect">
            <a:avLst/>
          </a:prstGeom>
        </p:spPr>
      </p:pic>
    </p:spTree>
    <p:extLst>
      <p:ext uri="{BB962C8B-B14F-4D97-AF65-F5344CB8AC3E}">
        <p14:creationId xmlns:p14="http://schemas.microsoft.com/office/powerpoint/2010/main" val="41294462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Asperger’s Syndrome</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Students with Asperger’s Syndrome may:</a:t>
            </a:r>
          </a:p>
          <a:p>
            <a:endParaRPr lang="en-IE" dirty="0" smtClean="0">
              <a:latin typeface="Verdana" panose="020B0604030504040204" pitchFamily="34" charset="0"/>
              <a:ea typeface="Verdana" panose="020B0604030504040204" pitchFamily="34" charset="0"/>
              <a:cs typeface="Verdana" panose="020B0604030504040204" pitchFamily="34" charset="0"/>
            </a:endParaRPr>
          </a:p>
          <a:p>
            <a:pPr lvl="1"/>
            <a:r>
              <a:rPr lang="en-IE" dirty="0" smtClean="0">
                <a:latin typeface="Verdana" panose="020B0604030504040204" pitchFamily="34" charset="0"/>
                <a:ea typeface="Verdana" panose="020B0604030504040204" pitchFamily="34" charset="0"/>
                <a:cs typeface="Verdana" panose="020B0604030504040204" pitchFamily="34" charset="0"/>
              </a:rPr>
              <a:t>Yawn in class, or laugh or giggle (inappropriately).</a:t>
            </a:r>
          </a:p>
          <a:p>
            <a:pPr lvl="1"/>
            <a:r>
              <a:rPr lang="en-IE" dirty="0" smtClean="0">
                <a:latin typeface="Verdana" panose="020B0604030504040204" pitchFamily="34" charset="0"/>
                <a:ea typeface="Verdana" panose="020B0604030504040204" pitchFamily="34" charset="0"/>
                <a:cs typeface="Verdana" panose="020B0604030504040204" pitchFamily="34" charset="0"/>
              </a:rPr>
              <a:t>Echo words </a:t>
            </a:r>
            <a:r>
              <a:rPr lang="en-IE" smtClean="0">
                <a:latin typeface="Verdana" panose="020B0604030504040204" pitchFamily="34" charset="0"/>
                <a:ea typeface="Verdana" panose="020B0604030504040204" pitchFamily="34" charset="0"/>
                <a:cs typeface="Verdana" panose="020B0604030504040204" pitchFamily="34" charset="0"/>
              </a:rPr>
              <a:t>or phrases </a:t>
            </a:r>
            <a:r>
              <a:rPr lang="en-IE" dirty="0" smtClean="0">
                <a:latin typeface="Verdana" panose="020B0604030504040204" pitchFamily="34" charset="0"/>
                <a:ea typeface="Verdana" panose="020B0604030504040204" pitchFamily="34" charset="0"/>
                <a:cs typeface="Verdana" panose="020B0604030504040204" pitchFamily="34" charset="0"/>
              </a:rPr>
              <a:t>said by you or others.</a:t>
            </a:r>
          </a:p>
          <a:p>
            <a:pPr lvl="1"/>
            <a:r>
              <a:rPr lang="en-IE" dirty="0" smtClean="0">
                <a:latin typeface="Verdana" panose="020B0604030504040204" pitchFamily="34" charset="0"/>
                <a:ea typeface="Verdana" panose="020B0604030504040204" pitchFamily="34" charset="0"/>
                <a:cs typeface="Verdana" panose="020B0604030504040204" pitchFamily="34" charset="0"/>
              </a:rPr>
              <a:t>Insist on sameness.</a:t>
            </a:r>
          </a:p>
          <a:p>
            <a:pPr lvl="1"/>
            <a:r>
              <a:rPr lang="en-IE" dirty="0" smtClean="0">
                <a:latin typeface="Verdana" panose="020B0604030504040204" pitchFamily="34" charset="0"/>
                <a:ea typeface="Verdana" panose="020B0604030504040204" pitchFamily="34" charset="0"/>
                <a:cs typeface="Verdana" panose="020B0604030504040204" pitchFamily="34" charset="0"/>
              </a:rPr>
              <a:t>Use gestures instead of words to indicate their needs.</a:t>
            </a:r>
          </a:p>
          <a:p>
            <a:pPr lvl="1"/>
            <a:r>
              <a:rPr lang="en-IE" dirty="0" smtClean="0">
                <a:latin typeface="Verdana" panose="020B0604030504040204" pitchFamily="34" charset="0"/>
                <a:ea typeface="Verdana" panose="020B0604030504040204" pitchFamily="34" charset="0"/>
                <a:cs typeface="Verdana" panose="020B0604030504040204" pitchFamily="34" charset="0"/>
              </a:rPr>
              <a:t>Not like to be asked a lot of questions in class.</a:t>
            </a:r>
          </a:p>
          <a:p>
            <a:pPr lvl="1"/>
            <a:r>
              <a:rPr lang="en-IE" dirty="0" smtClean="0">
                <a:latin typeface="Verdana" panose="020B0604030504040204" pitchFamily="34" charset="0"/>
                <a:ea typeface="Verdana" panose="020B0604030504040204" pitchFamily="34" charset="0"/>
                <a:cs typeface="Verdana" panose="020B0604030504040204" pitchFamily="34" charset="0"/>
              </a:rPr>
              <a:t>Not like hugs or cuddles.</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942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7" name="Rectangle 6"/>
          <p:cNvSpPr/>
          <p:nvPr/>
        </p:nvSpPr>
        <p:spPr>
          <a:xfrm>
            <a:off x="1667321" y="5106336"/>
            <a:ext cx="8857356" cy="523220"/>
          </a:xfrm>
          <a:prstGeom prst="rect">
            <a:avLst/>
          </a:prstGeom>
        </p:spPr>
        <p:txBody>
          <a:bodyPr wrap="square">
            <a:spAutoFit/>
          </a:bodyPr>
          <a:lstStyle/>
          <a:p>
            <a:pPr algn="ctr"/>
            <a:r>
              <a:rPr lang="en-IE" sz="2800" dirty="0" smtClean="0"/>
              <a:t>A visual schedule or visual diary.</a:t>
            </a:r>
            <a:endParaRPr lang="en-IE"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649" y="876886"/>
            <a:ext cx="2298700" cy="3810000"/>
          </a:xfrm>
          <a:prstGeom prst="rect">
            <a:avLst/>
          </a:prstGeom>
        </p:spPr>
      </p:pic>
    </p:spTree>
    <p:extLst>
      <p:ext uri="{BB962C8B-B14F-4D97-AF65-F5344CB8AC3E}">
        <p14:creationId xmlns:p14="http://schemas.microsoft.com/office/powerpoint/2010/main" val="962040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 name="Rectangle 3"/>
          <p:cNvSpPr/>
          <p:nvPr/>
        </p:nvSpPr>
        <p:spPr>
          <a:xfrm>
            <a:off x="1696617" y="4440089"/>
            <a:ext cx="8261364"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2"/>
              </a:rPr>
              <a:t>http://</a:t>
            </a:r>
            <a:r>
              <a:rPr lang="en-IE" sz="4000" b="1" dirty="0" smtClean="0">
                <a:latin typeface="Arial" panose="020B0604020202020204" pitchFamily="34" charset="0"/>
                <a:cs typeface="Arial" panose="020B0604020202020204" pitchFamily="34" charset="0"/>
                <a:hlinkClick r:id="rId2"/>
              </a:rPr>
              <a:t>www.socialskillbuilder.com</a:t>
            </a:r>
            <a:endParaRPr lang="en-IE"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721" y="1153553"/>
            <a:ext cx="4853767" cy="2454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986" y="1153553"/>
            <a:ext cx="4051423" cy="2653285"/>
          </a:xfrm>
          <a:prstGeom prst="rect">
            <a:avLst/>
          </a:prstGeom>
        </p:spPr>
      </p:pic>
    </p:spTree>
    <p:extLst>
      <p:ext uri="{BB962C8B-B14F-4D97-AF65-F5344CB8AC3E}">
        <p14:creationId xmlns:p14="http://schemas.microsoft.com/office/powerpoint/2010/main" val="3202373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Anxiety Disorder</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840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Anxiety Disorder</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https://</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www.hse.ie/eng/health/az/A/Anxiety/Treating-anxiety.html</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Anxiety </a:t>
            </a:r>
            <a:r>
              <a:rPr lang="en-IE" b="1" dirty="0">
                <a:latin typeface="Verdana" panose="020B0604030504040204" pitchFamily="34" charset="0"/>
                <a:ea typeface="Verdana" panose="020B0604030504040204" pitchFamily="34" charset="0"/>
                <a:cs typeface="Verdana" panose="020B0604030504040204" pitchFamily="34" charset="0"/>
              </a:rPr>
              <a:t>disorders </a:t>
            </a:r>
            <a:r>
              <a:rPr lang="en-IE" b="1" dirty="0" smtClean="0">
                <a:latin typeface="Verdana" panose="020B0604030504040204" pitchFamily="34" charset="0"/>
                <a:ea typeface="Verdana" panose="020B0604030504040204" pitchFamily="34" charset="0"/>
                <a:cs typeface="Verdana" panose="020B0604030504040204" pitchFamily="34" charset="0"/>
              </a:rPr>
              <a:t>the name for a </a:t>
            </a:r>
            <a:r>
              <a:rPr lang="en-IE" b="1" dirty="0">
                <a:latin typeface="Verdana" panose="020B0604030504040204" pitchFamily="34" charset="0"/>
                <a:ea typeface="Verdana" panose="020B0604030504040204" pitchFamily="34" charset="0"/>
                <a:cs typeface="Verdana" panose="020B0604030504040204" pitchFamily="34" charset="0"/>
              </a:rPr>
              <a:t>group of mental </a:t>
            </a:r>
            <a:r>
              <a:rPr lang="en-IE" b="1" dirty="0" smtClean="0">
                <a:latin typeface="Verdana" panose="020B0604030504040204" pitchFamily="34" charset="0"/>
                <a:ea typeface="Verdana" panose="020B0604030504040204" pitchFamily="34" charset="0"/>
                <a:cs typeface="Verdana" panose="020B0604030504040204" pitchFamily="34" charset="0"/>
              </a:rPr>
              <a:t>disorders that create so much distress that they can </a:t>
            </a:r>
            <a:r>
              <a:rPr lang="en-IE" b="1" dirty="0">
                <a:latin typeface="Verdana" panose="020B0604030504040204" pitchFamily="34" charset="0"/>
                <a:ea typeface="Verdana" panose="020B0604030504040204" pitchFamily="34" charset="0"/>
                <a:cs typeface="Verdana" panose="020B0604030504040204" pitchFamily="34" charset="0"/>
              </a:rPr>
              <a:t>keep </a:t>
            </a:r>
            <a:r>
              <a:rPr lang="en-IE" b="1" dirty="0" smtClean="0">
                <a:latin typeface="Verdana" panose="020B0604030504040204" pitchFamily="34" charset="0"/>
                <a:ea typeface="Verdana" panose="020B0604030504040204" pitchFamily="34" charset="0"/>
                <a:cs typeface="Verdana" panose="020B0604030504040204" pitchFamily="34" charset="0"/>
              </a:rPr>
              <a:t>people </a:t>
            </a:r>
            <a:r>
              <a:rPr lang="en-IE" b="1" dirty="0">
                <a:latin typeface="Verdana" panose="020B0604030504040204" pitchFamily="34" charset="0"/>
                <a:ea typeface="Verdana" panose="020B0604030504040204" pitchFamily="34" charset="0"/>
                <a:cs typeface="Verdana" panose="020B0604030504040204" pitchFamily="34" charset="0"/>
              </a:rPr>
              <a:t>from carrying on </a:t>
            </a:r>
            <a:r>
              <a:rPr lang="en-IE" b="1" dirty="0" smtClean="0">
                <a:latin typeface="Verdana" panose="020B0604030504040204" pitchFamily="34" charset="0"/>
                <a:ea typeface="Verdana" panose="020B0604030504040204" pitchFamily="34" charset="0"/>
                <a:cs typeface="Verdana" panose="020B0604030504040204" pitchFamily="34" charset="0"/>
              </a:rPr>
              <a:t>their lives normally. For </a:t>
            </a:r>
            <a:r>
              <a:rPr lang="en-IE" b="1" dirty="0">
                <a:latin typeface="Verdana" panose="020B0604030504040204" pitchFamily="34" charset="0"/>
                <a:ea typeface="Verdana" panose="020B0604030504040204" pitchFamily="34" charset="0"/>
                <a:cs typeface="Verdana" panose="020B0604030504040204" pitchFamily="34" charset="0"/>
              </a:rPr>
              <a:t>people who have one, worry and fear are constant and </a:t>
            </a:r>
            <a:r>
              <a:rPr lang="en-IE" b="1" dirty="0" smtClean="0">
                <a:latin typeface="Verdana" panose="020B0604030504040204" pitchFamily="34" charset="0"/>
                <a:ea typeface="Verdana" panose="020B0604030504040204" pitchFamily="34" charset="0"/>
                <a:cs typeface="Verdana" panose="020B0604030504040204" pitchFamily="34" charset="0"/>
              </a:rPr>
              <a:t>overwhelming.</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685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Anxiety Disorder</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1363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Anxiety Disorder</a:t>
            </a: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945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Anxiety Disorder</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Anxiety disorder is an umbrella term that includes different conditions:</a:t>
            </a:r>
          </a:p>
          <a:p>
            <a:r>
              <a:rPr lang="en-IE" sz="2000" b="1" dirty="0" smtClean="0">
                <a:latin typeface="Verdana" panose="020B0604030504040204" pitchFamily="34" charset="0"/>
                <a:ea typeface="Verdana" panose="020B0604030504040204" pitchFamily="34" charset="0"/>
                <a:cs typeface="Verdana" panose="020B0604030504040204" pitchFamily="34" charset="0"/>
              </a:rPr>
              <a:t>Panic disorder</a:t>
            </a:r>
            <a:r>
              <a:rPr lang="en-IE" sz="2000" dirty="0" smtClean="0">
                <a:latin typeface="Verdana" panose="020B0604030504040204" pitchFamily="34" charset="0"/>
                <a:ea typeface="Verdana" panose="020B0604030504040204" pitchFamily="34" charset="0"/>
                <a:cs typeface="Verdana" panose="020B0604030504040204" pitchFamily="34" charset="0"/>
              </a:rPr>
              <a:t>: Panic attacks </a:t>
            </a:r>
            <a:r>
              <a:rPr lang="en-IE" sz="2000" dirty="0">
                <a:latin typeface="Verdana" panose="020B0604030504040204" pitchFamily="34" charset="0"/>
                <a:ea typeface="Verdana" panose="020B0604030504040204" pitchFamily="34" charset="0"/>
                <a:cs typeface="Verdana" panose="020B0604030504040204" pitchFamily="34" charset="0"/>
              </a:rPr>
              <a:t>that </a:t>
            </a:r>
            <a:r>
              <a:rPr lang="en-IE" sz="2000" dirty="0" smtClean="0">
                <a:latin typeface="Verdana" panose="020B0604030504040204" pitchFamily="34" charset="0"/>
                <a:ea typeface="Verdana" panose="020B0604030504040204" pitchFamily="34" charset="0"/>
                <a:cs typeface="Verdana" panose="020B0604030504040204" pitchFamily="34" charset="0"/>
              </a:rPr>
              <a:t>strike </a:t>
            </a:r>
            <a:r>
              <a:rPr lang="en-IE" sz="2000" dirty="0">
                <a:latin typeface="Verdana" panose="020B0604030504040204" pitchFamily="34" charset="0"/>
                <a:ea typeface="Verdana" panose="020B0604030504040204" pitchFamily="34" charset="0"/>
                <a:cs typeface="Verdana" panose="020B0604030504040204" pitchFamily="34" charset="0"/>
              </a:rPr>
              <a:t>at </a:t>
            </a:r>
            <a:r>
              <a:rPr lang="en-IE" sz="2000" dirty="0" smtClean="0">
                <a:latin typeface="Verdana" panose="020B0604030504040204" pitchFamily="34" charset="0"/>
                <a:ea typeface="Verdana" panose="020B0604030504040204" pitchFamily="34" charset="0"/>
                <a:cs typeface="Verdana" panose="020B0604030504040204" pitchFamily="34" charset="0"/>
              </a:rPr>
              <a:t>random, and can include sweat</a:t>
            </a:r>
            <a:r>
              <a:rPr lang="en-IE" sz="2000" dirty="0">
                <a:latin typeface="Verdana" panose="020B0604030504040204" pitchFamily="34" charset="0"/>
                <a:ea typeface="Verdana" panose="020B0604030504040204" pitchFamily="34" charset="0"/>
                <a:cs typeface="Verdana" panose="020B0604030504040204" pitchFamily="34" charset="0"/>
              </a:rPr>
              <a:t>, </a:t>
            </a:r>
            <a:r>
              <a:rPr lang="en-IE" sz="2000" dirty="0" smtClean="0">
                <a:latin typeface="Verdana" panose="020B0604030504040204" pitchFamily="34" charset="0"/>
                <a:ea typeface="Verdana" panose="020B0604030504040204" pitchFamily="34" charset="0"/>
                <a:cs typeface="Verdana" panose="020B0604030504040204" pitchFamily="34" charset="0"/>
              </a:rPr>
              <a:t>chest pains, and heart palpitations.</a:t>
            </a:r>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b="1" dirty="0">
                <a:latin typeface="Verdana" panose="020B0604030504040204" pitchFamily="34" charset="0"/>
                <a:ea typeface="Verdana" panose="020B0604030504040204" pitchFamily="34" charset="0"/>
                <a:cs typeface="Verdana" panose="020B0604030504040204" pitchFamily="34" charset="0"/>
              </a:rPr>
              <a:t>Social anxiety disorder</a:t>
            </a:r>
            <a:r>
              <a:rPr lang="en-IE" sz="2000" dirty="0">
                <a:latin typeface="Verdana" panose="020B0604030504040204" pitchFamily="34" charset="0"/>
                <a:ea typeface="Verdana" panose="020B0604030504040204" pitchFamily="34" charset="0"/>
                <a:cs typeface="Verdana" panose="020B0604030504040204" pitchFamily="34" charset="0"/>
              </a:rPr>
              <a:t>. </a:t>
            </a:r>
            <a:r>
              <a:rPr lang="en-IE" sz="2000" dirty="0" smtClean="0">
                <a:latin typeface="Verdana" panose="020B0604030504040204" pitchFamily="34" charset="0"/>
                <a:ea typeface="Verdana" panose="020B0604030504040204" pitchFamily="34" charset="0"/>
                <a:cs typeface="Verdana" panose="020B0604030504040204" pitchFamily="34" charset="0"/>
              </a:rPr>
              <a:t>Worry </a:t>
            </a:r>
            <a:r>
              <a:rPr lang="en-IE" sz="2000" dirty="0">
                <a:latin typeface="Verdana" panose="020B0604030504040204" pitchFamily="34" charset="0"/>
                <a:ea typeface="Verdana" panose="020B0604030504040204" pitchFamily="34" charset="0"/>
                <a:cs typeface="Verdana" panose="020B0604030504040204" pitchFamily="34" charset="0"/>
              </a:rPr>
              <a:t>and self-consciousness about everyday social situations. </a:t>
            </a:r>
          </a:p>
          <a:p>
            <a:r>
              <a:rPr lang="en-IE" sz="2000" b="1" dirty="0">
                <a:latin typeface="Verdana" panose="020B0604030504040204" pitchFamily="34" charset="0"/>
                <a:ea typeface="Verdana" panose="020B0604030504040204" pitchFamily="34" charset="0"/>
                <a:cs typeface="Verdana" panose="020B0604030504040204" pitchFamily="34" charset="0"/>
              </a:rPr>
              <a:t>Specific </a:t>
            </a:r>
            <a:r>
              <a:rPr lang="en-IE" sz="2000" b="1" dirty="0" smtClean="0">
                <a:latin typeface="Verdana" panose="020B0604030504040204" pitchFamily="34" charset="0"/>
                <a:ea typeface="Verdana" panose="020B0604030504040204" pitchFamily="34" charset="0"/>
                <a:cs typeface="Verdana" panose="020B0604030504040204" pitchFamily="34" charset="0"/>
              </a:rPr>
              <a:t>phobias</a:t>
            </a:r>
            <a:r>
              <a:rPr lang="en-IE" sz="2000" dirty="0" smtClean="0">
                <a:latin typeface="Verdana" panose="020B0604030504040204" pitchFamily="34" charset="0"/>
                <a:ea typeface="Verdana" panose="020B0604030504040204" pitchFamily="34" charset="0"/>
                <a:cs typeface="Verdana" panose="020B0604030504040204" pitchFamily="34" charset="0"/>
              </a:rPr>
              <a:t>: Intense </a:t>
            </a:r>
            <a:r>
              <a:rPr lang="en-IE" sz="2000" dirty="0">
                <a:latin typeface="Verdana" panose="020B0604030504040204" pitchFamily="34" charset="0"/>
                <a:ea typeface="Verdana" panose="020B0604030504040204" pitchFamily="34" charset="0"/>
                <a:cs typeface="Verdana" panose="020B0604030504040204" pitchFamily="34" charset="0"/>
              </a:rPr>
              <a:t>fear of a specific object or </a:t>
            </a:r>
            <a:r>
              <a:rPr lang="en-IE" sz="2000" dirty="0" smtClean="0">
                <a:latin typeface="Verdana" panose="020B0604030504040204" pitchFamily="34" charset="0"/>
                <a:ea typeface="Verdana" panose="020B0604030504040204" pitchFamily="34" charset="0"/>
                <a:cs typeface="Verdana" panose="020B0604030504040204" pitchFamily="34" charset="0"/>
              </a:rPr>
              <a:t>situation.</a:t>
            </a:r>
            <a:endParaRPr lang="en-IE" sz="2000" dirty="0">
              <a:latin typeface="Verdana" panose="020B0604030504040204" pitchFamily="34" charset="0"/>
              <a:ea typeface="Verdana" panose="020B0604030504040204" pitchFamily="34" charset="0"/>
              <a:cs typeface="Verdana" panose="020B0604030504040204" pitchFamily="34" charset="0"/>
            </a:endParaRPr>
          </a:p>
          <a:p>
            <a:r>
              <a:rPr lang="en-IE" sz="2000" b="1" dirty="0">
                <a:latin typeface="Verdana" panose="020B0604030504040204" pitchFamily="34" charset="0"/>
                <a:ea typeface="Verdana" panose="020B0604030504040204" pitchFamily="34" charset="0"/>
                <a:cs typeface="Verdana" panose="020B0604030504040204" pitchFamily="34" charset="0"/>
              </a:rPr>
              <a:t>Generalized anxiety </a:t>
            </a:r>
            <a:r>
              <a:rPr lang="en-IE" sz="2000" b="1" dirty="0" smtClean="0">
                <a:latin typeface="Verdana" panose="020B0604030504040204" pitchFamily="34" charset="0"/>
                <a:ea typeface="Verdana" panose="020B0604030504040204" pitchFamily="34" charset="0"/>
                <a:cs typeface="Verdana" panose="020B0604030504040204" pitchFamily="34" charset="0"/>
              </a:rPr>
              <a:t>disorder</a:t>
            </a:r>
            <a:r>
              <a:rPr lang="en-IE" sz="2000" dirty="0" smtClean="0">
                <a:latin typeface="Verdana" panose="020B0604030504040204" pitchFamily="34" charset="0"/>
                <a:ea typeface="Verdana" panose="020B0604030504040204" pitchFamily="34" charset="0"/>
                <a:cs typeface="Verdana" panose="020B0604030504040204" pitchFamily="34" charset="0"/>
              </a:rPr>
              <a:t>: Excessive worry </a:t>
            </a:r>
            <a:r>
              <a:rPr lang="en-IE" sz="2000" dirty="0">
                <a:latin typeface="Verdana" panose="020B0604030504040204" pitchFamily="34" charset="0"/>
                <a:ea typeface="Verdana" panose="020B0604030504040204" pitchFamily="34" charset="0"/>
                <a:cs typeface="Verdana" panose="020B0604030504040204" pitchFamily="34" charset="0"/>
              </a:rPr>
              <a:t>and tension with little or no </a:t>
            </a:r>
            <a:r>
              <a:rPr lang="en-IE" sz="2000" dirty="0" smtClean="0">
                <a:latin typeface="Verdana" panose="020B0604030504040204" pitchFamily="34" charset="0"/>
                <a:ea typeface="Verdana" panose="020B0604030504040204" pitchFamily="34" charset="0"/>
                <a:cs typeface="Verdana" panose="020B0604030504040204" pitchFamily="34" charset="0"/>
              </a:rPr>
              <a:t>obvious reason</a:t>
            </a:r>
            <a:r>
              <a:rPr lang="en-IE" sz="2000" dirty="0">
                <a:latin typeface="Verdana" panose="020B0604030504040204" pitchFamily="34" charset="0"/>
                <a:ea typeface="Verdana" panose="020B0604030504040204" pitchFamily="34" charset="0"/>
                <a:cs typeface="Verdana" panose="020B0604030504040204" pitchFamily="34" charset="0"/>
              </a:rPr>
              <a:t>.</a:t>
            </a:r>
            <a:endParaRPr lang="en-IE"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824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66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www.dyslexia.ie</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A specific learning difficulty which makes it harder for some people to learn, to read, write and spell.</a:t>
            </a:r>
          </a:p>
        </p:txBody>
      </p:sp>
    </p:spTree>
    <p:extLst>
      <p:ext uri="{BB962C8B-B14F-4D97-AF65-F5344CB8AC3E}">
        <p14:creationId xmlns:p14="http://schemas.microsoft.com/office/powerpoint/2010/main" val="1275572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963520"/>
            <a:ext cx="8306971" cy="5544000"/>
          </a:xfrm>
          <a:prstGeom prst="rect">
            <a:avLst/>
          </a:prstGeom>
        </p:spPr>
      </p:pic>
    </p:spTree>
    <p:extLst>
      <p:ext uri="{BB962C8B-B14F-4D97-AF65-F5344CB8AC3E}">
        <p14:creationId xmlns:p14="http://schemas.microsoft.com/office/powerpoint/2010/main" val="478288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 name="Rectangle 3"/>
          <p:cNvSpPr/>
          <p:nvPr/>
        </p:nvSpPr>
        <p:spPr>
          <a:xfrm>
            <a:off x="430525" y="4821566"/>
            <a:ext cx="8561959"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2"/>
              </a:rPr>
              <a:t>https://thrive.uk.com/phobia-apps</a:t>
            </a:r>
            <a:r>
              <a:rPr lang="en-IE" sz="4000" b="1" dirty="0" smtClean="0">
                <a:latin typeface="Arial" panose="020B0604020202020204" pitchFamily="34" charset="0"/>
                <a:cs typeface="Arial" panose="020B0604020202020204" pitchFamily="34" charset="0"/>
                <a:hlinkClick r:id="rId2"/>
              </a:rPr>
              <a:t>/</a:t>
            </a:r>
            <a:endParaRPr lang="en-IE" sz="40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793" y="0"/>
            <a:ext cx="2751015" cy="15474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469" y="0"/>
            <a:ext cx="2751015" cy="15474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0145" y="-28135"/>
            <a:ext cx="2751015" cy="15474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821" y="-28135"/>
            <a:ext cx="2751015" cy="154744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449" y="1704408"/>
            <a:ext cx="3943421" cy="2960195"/>
          </a:xfrm>
          <a:prstGeom prst="rect">
            <a:avLst/>
          </a:prstGeom>
        </p:spPr>
      </p:pic>
    </p:spTree>
    <p:extLst>
      <p:ext uri="{BB962C8B-B14F-4D97-AF65-F5344CB8AC3E}">
        <p14:creationId xmlns:p14="http://schemas.microsoft.com/office/powerpoint/2010/main" val="3465334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ADHD</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4767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ADHD</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a:t>
            </a:r>
            <a:r>
              <a:rPr lang="en-IE" dirty="0" smtClean="0">
                <a:latin typeface="Verdana" panose="020B0604030504040204" pitchFamily="34" charset="0"/>
                <a:ea typeface="Verdana" panose="020B0604030504040204" pitchFamily="34" charset="0"/>
                <a:cs typeface="Verdana" panose="020B0604030504040204" pitchFamily="34" charset="0"/>
                <a:hlinkClick r:id="rId2"/>
              </a:rPr>
              <a:t>www.hadd.ie</a:t>
            </a:r>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ADHD is Attention Deficit Hyperactivity Disorder, which is </a:t>
            </a:r>
            <a:r>
              <a:rPr lang="en-IE" b="1" dirty="0">
                <a:latin typeface="Verdana" panose="020B0604030504040204" pitchFamily="34" charset="0"/>
                <a:ea typeface="Verdana" panose="020B0604030504040204" pitchFamily="34" charset="0"/>
                <a:cs typeface="Verdana" panose="020B0604030504040204" pitchFamily="34" charset="0"/>
              </a:rPr>
              <a:t>a broad term, and the condition can vary from person to person</a:t>
            </a:r>
            <a:r>
              <a:rPr lang="en-IE" b="1" dirty="0" smtClean="0">
                <a:latin typeface="Verdana" panose="020B0604030504040204" pitchFamily="34" charset="0"/>
                <a:ea typeface="Verdana" panose="020B0604030504040204" pitchFamily="34" charset="0"/>
                <a:cs typeface="Verdana" panose="020B0604030504040204" pitchFamily="34" charset="0"/>
              </a:rPr>
              <a:t>. It is </a:t>
            </a:r>
            <a:r>
              <a:rPr lang="en-IE" b="1" dirty="0">
                <a:latin typeface="Verdana" panose="020B0604030504040204" pitchFamily="34" charset="0"/>
                <a:ea typeface="Verdana" panose="020B0604030504040204" pitchFamily="34" charset="0"/>
                <a:cs typeface="Verdana" panose="020B0604030504040204" pitchFamily="34" charset="0"/>
              </a:rPr>
              <a:t>generally understood to </a:t>
            </a:r>
            <a:r>
              <a:rPr lang="en-IE" b="1" dirty="0" smtClean="0">
                <a:latin typeface="Verdana" panose="020B0604030504040204" pitchFamily="34" charset="0"/>
                <a:ea typeface="Verdana" panose="020B0604030504040204" pitchFamily="34" charset="0"/>
                <a:cs typeface="Verdana" panose="020B0604030504040204" pitchFamily="34" charset="0"/>
              </a:rPr>
              <a:t>describe students who have </a:t>
            </a:r>
            <a:r>
              <a:rPr lang="en-IE" b="1" dirty="0">
                <a:latin typeface="Verdana" panose="020B0604030504040204" pitchFamily="34" charset="0"/>
                <a:ea typeface="Verdana" panose="020B0604030504040204" pitchFamily="34" charset="0"/>
                <a:cs typeface="Verdana" panose="020B0604030504040204" pitchFamily="34" charset="0"/>
              </a:rPr>
              <a:t>trouble </a:t>
            </a:r>
            <a:r>
              <a:rPr lang="en-IE" b="1" dirty="0" smtClean="0">
                <a:latin typeface="Verdana" panose="020B0604030504040204" pitchFamily="34" charset="0"/>
                <a:ea typeface="Verdana" panose="020B0604030504040204" pitchFamily="34" charset="0"/>
                <a:cs typeface="Verdana" panose="020B0604030504040204" pitchFamily="34" charset="0"/>
              </a:rPr>
              <a:t>focusing.</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4623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ADHD</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 supersedes the previous (outdated) term </a:t>
            </a:r>
            <a:r>
              <a:rPr lang="en-IE" b="1" dirty="0" smtClean="0">
                <a:latin typeface="Verdana" panose="020B0604030504040204" pitchFamily="34" charset="0"/>
                <a:ea typeface="Verdana" panose="020B0604030504040204" pitchFamily="34" charset="0"/>
                <a:cs typeface="Verdana" panose="020B0604030504040204" pitchFamily="34" charset="0"/>
              </a:rPr>
              <a:t>Attention Deficit Disorder (ADD)</a:t>
            </a:r>
            <a:r>
              <a:rPr lang="en-IE" dirty="0" smtClean="0">
                <a:latin typeface="Verdana" panose="020B0604030504040204" pitchFamily="34" charset="0"/>
                <a:ea typeface="Verdana" panose="020B0604030504040204" pitchFamily="34" charset="0"/>
                <a:cs typeface="Verdana" panose="020B0604030504040204" pitchFamily="34" charset="0"/>
              </a:rPr>
              <a:t>.</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6166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ADHD</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There are three types of ADHD</a:t>
            </a:r>
            <a:r>
              <a:rPr lang="en-IE"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Inattentive </a:t>
            </a:r>
            <a:r>
              <a:rPr lang="en-IE" b="1" dirty="0">
                <a:latin typeface="Verdana" panose="020B0604030504040204" pitchFamily="34" charset="0"/>
                <a:ea typeface="Verdana" panose="020B0604030504040204" pitchFamily="34" charset="0"/>
                <a:cs typeface="Verdana" panose="020B0604030504040204" pitchFamily="34" charset="0"/>
              </a:rPr>
              <a:t>ADHD</a:t>
            </a:r>
            <a:r>
              <a:rPr lang="en-IE" dirty="0">
                <a:latin typeface="Verdana" panose="020B0604030504040204" pitchFamily="34" charset="0"/>
                <a:ea typeface="Verdana" panose="020B0604030504040204" pitchFamily="34" charset="0"/>
                <a:cs typeface="Verdana" panose="020B0604030504040204" pitchFamily="34" charset="0"/>
              </a:rPr>
              <a:t> </a:t>
            </a:r>
            <a:r>
              <a:rPr lang="en-IE" dirty="0" smtClean="0">
                <a:latin typeface="Verdana" panose="020B0604030504040204" pitchFamily="34" charset="0"/>
                <a:ea typeface="Verdana" panose="020B0604030504040204" pitchFamily="34" charset="0"/>
                <a:cs typeface="Verdana" panose="020B0604030504040204" pitchFamily="34" charset="0"/>
              </a:rPr>
              <a:t>is when a </a:t>
            </a:r>
            <a:r>
              <a:rPr lang="en-IE" dirty="0">
                <a:latin typeface="Verdana" panose="020B0604030504040204" pitchFamily="34" charset="0"/>
                <a:ea typeface="Verdana" panose="020B0604030504040204" pitchFamily="34" charset="0"/>
                <a:cs typeface="Verdana" panose="020B0604030504040204" pitchFamily="34" charset="0"/>
              </a:rPr>
              <a:t>person shows enough symptoms of </a:t>
            </a:r>
            <a:r>
              <a:rPr lang="en-IE" dirty="0" smtClean="0">
                <a:latin typeface="Verdana" panose="020B0604030504040204" pitchFamily="34" charset="0"/>
                <a:ea typeface="Verdana" panose="020B0604030504040204" pitchFamily="34" charset="0"/>
                <a:cs typeface="Verdana" panose="020B0604030504040204" pitchFamily="34" charset="0"/>
              </a:rPr>
              <a:t>inattention, or distractibility, </a:t>
            </a:r>
            <a:r>
              <a:rPr lang="en-IE" dirty="0">
                <a:latin typeface="Verdana" panose="020B0604030504040204" pitchFamily="34" charset="0"/>
                <a:ea typeface="Verdana" panose="020B0604030504040204" pitchFamily="34" charset="0"/>
                <a:cs typeface="Verdana" panose="020B0604030504040204" pitchFamily="34" charset="0"/>
              </a:rPr>
              <a:t>but isn’t hyperactive or impulsive</a:t>
            </a:r>
            <a:r>
              <a:rPr lang="en-IE" dirty="0" smtClean="0">
                <a:latin typeface="Verdana" panose="020B0604030504040204" pitchFamily="34" charset="0"/>
                <a:ea typeface="Verdana" panose="020B0604030504040204" pitchFamily="34" charset="0"/>
                <a:cs typeface="Verdana" panose="020B0604030504040204" pitchFamily="34" charset="0"/>
              </a:rPr>
              <a:t>.</a:t>
            </a:r>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Hyperactive/impulsive ADHD</a:t>
            </a:r>
            <a:r>
              <a:rPr lang="en-IE" dirty="0" smtClean="0">
                <a:latin typeface="Verdana" panose="020B0604030504040204" pitchFamily="34" charset="0"/>
                <a:ea typeface="Verdana" panose="020B0604030504040204" pitchFamily="34" charset="0"/>
                <a:cs typeface="Verdana" panose="020B0604030504040204" pitchFamily="34" charset="0"/>
              </a:rPr>
              <a:t> is when a </a:t>
            </a:r>
            <a:r>
              <a:rPr lang="en-IE" dirty="0">
                <a:latin typeface="Verdana" panose="020B0604030504040204" pitchFamily="34" charset="0"/>
                <a:ea typeface="Verdana" panose="020B0604030504040204" pitchFamily="34" charset="0"/>
                <a:cs typeface="Verdana" panose="020B0604030504040204" pitchFamily="34" charset="0"/>
              </a:rPr>
              <a:t>person has symptoms of hyperactivity and impulsivity but not inattention</a:t>
            </a:r>
            <a:r>
              <a:rPr lang="en-IE" dirty="0" smtClean="0">
                <a:latin typeface="Verdana" panose="020B0604030504040204" pitchFamily="34" charset="0"/>
                <a:ea typeface="Verdana" panose="020B0604030504040204" pitchFamily="34" charset="0"/>
                <a:cs typeface="Verdana" panose="020B0604030504040204" pitchFamily="34" charset="0"/>
              </a:rPr>
              <a:t>.</a:t>
            </a:r>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smtClean="0">
                <a:latin typeface="Verdana" panose="020B0604030504040204" pitchFamily="34" charset="0"/>
                <a:ea typeface="Verdana" panose="020B0604030504040204" pitchFamily="34" charset="0"/>
                <a:cs typeface="Verdana" panose="020B0604030504040204" pitchFamily="34" charset="0"/>
              </a:rPr>
              <a:t>Combined </a:t>
            </a:r>
            <a:r>
              <a:rPr lang="en-IE" b="1" dirty="0">
                <a:latin typeface="Verdana" panose="020B0604030504040204" pitchFamily="34" charset="0"/>
                <a:ea typeface="Verdana" panose="020B0604030504040204" pitchFamily="34" charset="0"/>
                <a:cs typeface="Verdana" panose="020B0604030504040204" pitchFamily="34" charset="0"/>
              </a:rPr>
              <a:t>ADHD</a:t>
            </a:r>
            <a:r>
              <a:rPr lang="en-IE" dirty="0">
                <a:latin typeface="Verdana" panose="020B0604030504040204" pitchFamily="34" charset="0"/>
                <a:ea typeface="Verdana" panose="020B0604030504040204" pitchFamily="34" charset="0"/>
                <a:cs typeface="Verdana" panose="020B0604030504040204" pitchFamily="34" charset="0"/>
              </a:rPr>
              <a:t> is when a person has symptoms of inattention, hyperactivity, and impulsivity.</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7574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642" y="933200"/>
            <a:ext cx="7415168" cy="5298788"/>
          </a:xfrm>
          <a:prstGeom prst="rect">
            <a:avLst/>
          </a:prstGeom>
        </p:spPr>
      </p:pic>
    </p:spTree>
    <p:extLst>
      <p:ext uri="{BB962C8B-B14F-4D97-AF65-F5344CB8AC3E}">
        <p14:creationId xmlns:p14="http://schemas.microsoft.com/office/powerpoint/2010/main" val="1907618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99155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 name="Rectangle 3"/>
          <p:cNvSpPr/>
          <p:nvPr/>
        </p:nvSpPr>
        <p:spPr>
          <a:xfrm>
            <a:off x="1176500" y="4637037"/>
            <a:ext cx="9922909"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2"/>
              </a:rPr>
              <a:t>http://</a:t>
            </a:r>
            <a:r>
              <a:rPr lang="en-IE" sz="4000" b="1" dirty="0" smtClean="0">
                <a:latin typeface="Arial" panose="020B0604020202020204" pitchFamily="34" charset="0"/>
                <a:cs typeface="Arial" panose="020B0604020202020204" pitchFamily="34" charset="0"/>
                <a:hlinkClick r:id="rId2"/>
              </a:rPr>
              <a:t>habitchange.com/iphone_app.php</a:t>
            </a:r>
            <a:endParaRPr lang="en-IE" sz="40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284" y="931105"/>
            <a:ext cx="28575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179" y="579605"/>
            <a:ext cx="2373666" cy="3560499"/>
          </a:xfrm>
          <a:prstGeom prst="rect">
            <a:avLst/>
          </a:prstGeom>
        </p:spPr>
      </p:pic>
    </p:spTree>
    <p:extLst>
      <p:ext uri="{BB962C8B-B14F-4D97-AF65-F5344CB8AC3E}">
        <p14:creationId xmlns:p14="http://schemas.microsoft.com/office/powerpoint/2010/main" val="75140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smtClean="0">
                <a:latin typeface="Verdana" panose="020B0604030504040204" pitchFamily="34" charset="0"/>
                <a:ea typeface="Verdana" panose="020B0604030504040204" pitchFamily="34" charset="0"/>
                <a:cs typeface="Verdana" panose="020B0604030504040204" pitchFamily="34" charset="0"/>
              </a:rPr>
              <a:t>Final Thoughts</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4527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42266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Final thoughts: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Instead of trying to consider a diverse range of </a:t>
            </a:r>
            <a:r>
              <a:rPr lang="en-IE" dirty="0" err="1" smtClean="0">
                <a:latin typeface="Verdana" panose="020B0604030504040204" pitchFamily="34" charset="0"/>
                <a:ea typeface="Verdana" panose="020B0604030504040204" pitchFamily="34" charset="0"/>
                <a:cs typeface="Verdana" panose="020B0604030504040204" pitchFamily="34" charset="0"/>
              </a:rPr>
              <a:t>accommadations</a:t>
            </a:r>
            <a:r>
              <a:rPr lang="en-IE" dirty="0" smtClean="0">
                <a:latin typeface="Verdana" panose="020B0604030504040204" pitchFamily="34" charset="0"/>
                <a:ea typeface="Verdana" panose="020B0604030504040204" pitchFamily="34" charset="0"/>
                <a:cs typeface="Verdana" panose="020B0604030504040204" pitchFamily="34" charset="0"/>
              </a:rPr>
              <a:t>, maybe just aim for the common ones (this ties into a broader principle of </a:t>
            </a:r>
            <a:r>
              <a:rPr lang="en-IE" b="1" dirty="0" smtClean="0">
                <a:latin typeface="Verdana" panose="020B0604030504040204" pitchFamily="34" charset="0"/>
                <a:ea typeface="Verdana" panose="020B0604030504040204" pitchFamily="34" charset="0"/>
                <a:cs typeface="Verdana" panose="020B0604030504040204" pitchFamily="34" charset="0"/>
              </a:rPr>
              <a:t>Universal Design for Learning</a:t>
            </a:r>
            <a:r>
              <a:rPr lang="en-IE" dirty="0" smtClean="0">
                <a:latin typeface="Verdana" panose="020B0604030504040204" pitchFamily="34" charset="0"/>
                <a:ea typeface="Verdana" panose="020B0604030504040204" pitchFamily="34" charset="0"/>
                <a:cs typeface="Verdana" panose="020B0604030504040204" pitchFamily="34" charset="0"/>
              </a:rPr>
              <a:t>):</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59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Help the Student to Prepare for Class by:</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r>
              <a:rPr lang="en-IE" dirty="0" smtClean="0">
                <a:latin typeface="Verdana" panose="020B0604030504040204" pitchFamily="34" charset="0"/>
                <a:ea typeface="Verdana" panose="020B0604030504040204" pitchFamily="34" charset="0"/>
                <a:cs typeface="Verdana" panose="020B0604030504040204" pitchFamily="34" charset="0"/>
              </a:rPr>
              <a:t>.</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Putting documents in DOC or PPT, but not PDF.</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136444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Help the Student in the Class by:</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Using images and diagrams where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Repeating and rephrasing key points throughout the class.</a:t>
            </a:r>
          </a:p>
          <a:p>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Speaking clearly </a:t>
            </a:r>
            <a:r>
              <a:rPr lang="en-IE" dirty="0">
                <a:latin typeface="Verdana" panose="020B0604030504040204" pitchFamily="34" charset="0"/>
                <a:ea typeface="Verdana" panose="020B0604030504040204" pitchFamily="34" charset="0"/>
                <a:cs typeface="Verdana" panose="020B0604030504040204" pitchFamily="34" charset="0"/>
              </a:rPr>
              <a:t>and </a:t>
            </a:r>
            <a:r>
              <a:rPr lang="en-IE" dirty="0" smtClean="0">
                <a:latin typeface="Verdana" panose="020B0604030504040204" pitchFamily="34" charset="0"/>
                <a:ea typeface="Verdana" panose="020B0604030504040204" pitchFamily="34" charset="0"/>
                <a:cs typeface="Verdana" panose="020B0604030504040204" pitchFamily="34" charset="0"/>
              </a:rPr>
              <a:t>using </a:t>
            </a:r>
            <a:r>
              <a:rPr lang="en-IE" dirty="0">
                <a:latin typeface="Verdana" panose="020B0604030504040204" pitchFamily="34" charset="0"/>
                <a:ea typeface="Verdana" panose="020B0604030504040204" pitchFamily="34" charset="0"/>
                <a:cs typeface="Verdana" panose="020B0604030504040204" pitchFamily="34" charset="0"/>
              </a:rPr>
              <a:t>gestures to emphasise key points</a:t>
            </a:r>
            <a:r>
              <a:rPr lang="en-IE" dirty="0" smtClean="0">
                <a:latin typeface="Verdana" panose="020B0604030504040204" pitchFamily="34" charset="0"/>
                <a:ea typeface="Verdana" panose="020B0604030504040204" pitchFamily="34" charset="0"/>
                <a:cs typeface="Verdana" panose="020B0604030504040204" pitchFamily="34" charset="0"/>
              </a:rPr>
              <a:t>.</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model answers where possible. </a:t>
            </a: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smtClean="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37149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Help the Student in Tests and Assignments by:</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Making sure they are working in a quiet area.</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Not penalizing them for spelling errors.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smtClean="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153097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Final thoughts:</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Encourage </a:t>
            </a:r>
            <a:r>
              <a:rPr lang="en-IE" dirty="0" smtClean="0">
                <a:latin typeface="Verdana" panose="020B0604030504040204" pitchFamily="34" charset="0"/>
                <a:ea typeface="Verdana" panose="020B0604030504040204" pitchFamily="34" charset="0"/>
                <a:cs typeface="Verdana" panose="020B0604030504040204" pitchFamily="34" charset="0"/>
              </a:rPr>
              <a:t>all of the </a:t>
            </a:r>
            <a:r>
              <a:rPr lang="en-IE" dirty="0">
                <a:latin typeface="Verdana" panose="020B0604030504040204" pitchFamily="34" charset="0"/>
                <a:ea typeface="Verdana" panose="020B0604030504040204" pitchFamily="34" charset="0"/>
                <a:cs typeface="Verdana" panose="020B0604030504040204" pitchFamily="34" charset="0"/>
              </a:rPr>
              <a:t>students </a:t>
            </a:r>
            <a:r>
              <a:rPr lang="en-IE" dirty="0" smtClean="0">
                <a:latin typeface="Verdana" panose="020B0604030504040204" pitchFamily="34" charset="0"/>
                <a:ea typeface="Verdana" panose="020B0604030504040204" pitchFamily="34" charset="0"/>
                <a:cs typeface="Verdana" panose="020B0604030504040204" pitchFamily="34" charset="0"/>
              </a:rPr>
              <a:t>in the class to </a:t>
            </a:r>
            <a:r>
              <a:rPr lang="en-IE" dirty="0">
                <a:latin typeface="Verdana" panose="020B0604030504040204" pitchFamily="34" charset="0"/>
                <a:ea typeface="Verdana" panose="020B0604030504040204" pitchFamily="34" charset="0"/>
                <a:cs typeface="Verdana" panose="020B0604030504040204" pitchFamily="34" charset="0"/>
              </a:rPr>
              <a:t>share their notes with each other.</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Give students a chance to show their many strengths in class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3311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916682"/>
            <a:ext cx="10782300" cy="3352800"/>
          </a:xfrm>
        </p:spPr>
        <p:txBody>
          <a:bodyPr>
            <a:normAutofit fontScale="90000"/>
          </a:bodyPr>
          <a:lstStyle/>
          <a:p>
            <a:pPr algn="ctr"/>
            <a:r>
              <a:rPr lang="en-IE" sz="6000" dirty="0" smtClean="0">
                <a:latin typeface="Verdana" panose="020B0604030504040204" pitchFamily="34" charset="0"/>
                <a:ea typeface="Verdana" panose="020B0604030504040204" pitchFamily="34" charset="0"/>
                <a:cs typeface="Verdana" panose="020B0604030504040204" pitchFamily="34" charset="0"/>
              </a:rPr>
              <a:t>Thanks !!!</a:t>
            </a:r>
            <a:br>
              <a:rPr lang="en-IE" sz="6000" dirty="0" smtClean="0">
                <a:latin typeface="Verdana" panose="020B0604030504040204" pitchFamily="34" charset="0"/>
                <a:ea typeface="Verdana" panose="020B0604030504040204" pitchFamily="34" charset="0"/>
                <a:cs typeface="Verdana" panose="020B0604030504040204" pitchFamily="34" charset="0"/>
              </a:rPr>
            </a:br>
            <a:r>
              <a:rPr lang="en-IE" sz="4900" dirty="0">
                <a:latin typeface="Verdana" panose="020B0604030504040204" pitchFamily="34" charset="0"/>
                <a:ea typeface="Verdana" panose="020B0604030504040204" pitchFamily="34" charset="0"/>
                <a:cs typeface="Verdana" panose="020B0604030504040204" pitchFamily="34" charset="0"/>
              </a:rPr>
              <a:t/>
            </a:r>
            <a:br>
              <a:rPr lang="en-IE" sz="4900" dirty="0">
                <a:latin typeface="Verdana" panose="020B0604030504040204" pitchFamily="34" charset="0"/>
                <a:ea typeface="Verdana" panose="020B0604030504040204" pitchFamily="34" charset="0"/>
                <a:cs typeface="Verdana" panose="020B0604030504040204" pitchFamily="34" charset="0"/>
              </a:rPr>
            </a:br>
            <a:r>
              <a:rPr lang="en-IE" sz="4900" dirty="0" smtClean="0">
                <a:latin typeface="Verdana" panose="020B0604030504040204" pitchFamily="34" charset="0"/>
                <a:ea typeface="Verdana" panose="020B0604030504040204" pitchFamily="34" charset="0"/>
                <a:cs typeface="Verdana" panose="020B0604030504040204" pitchFamily="34" charset="0"/>
              </a:rPr>
              <a:t>Please contact me if you have any comments or suggestions:</a:t>
            </a:r>
            <a:br>
              <a:rPr lang="en-IE" sz="4900" dirty="0" smtClean="0">
                <a:latin typeface="Verdana" panose="020B0604030504040204" pitchFamily="34" charset="0"/>
                <a:ea typeface="Verdana" panose="020B0604030504040204" pitchFamily="34" charset="0"/>
                <a:cs typeface="Verdana" panose="020B0604030504040204" pitchFamily="34" charset="0"/>
              </a:rPr>
            </a:br>
            <a:r>
              <a:rPr lang="en-IE" sz="4900" dirty="0" smtClean="0">
                <a:latin typeface="Verdana" panose="020B0604030504040204" pitchFamily="34" charset="0"/>
                <a:ea typeface="Verdana" panose="020B0604030504040204" pitchFamily="34" charset="0"/>
                <a:cs typeface="Verdana" panose="020B0604030504040204" pitchFamily="34" charset="0"/>
              </a:rPr>
              <a:t> </a:t>
            </a:r>
            <a:br>
              <a:rPr lang="en-IE" sz="4900" dirty="0" smtClean="0">
                <a:latin typeface="Verdana" panose="020B0604030504040204" pitchFamily="34" charset="0"/>
                <a:ea typeface="Verdana" panose="020B0604030504040204" pitchFamily="34" charset="0"/>
                <a:cs typeface="Verdana" panose="020B0604030504040204" pitchFamily="34" charset="0"/>
              </a:rPr>
            </a:br>
            <a:r>
              <a:rPr lang="en-IE" sz="5400" dirty="0" smtClean="0">
                <a:latin typeface="Verdana" panose="020B0604030504040204" pitchFamily="34" charset="0"/>
                <a:ea typeface="Verdana" panose="020B0604030504040204" pitchFamily="34" charset="0"/>
                <a:cs typeface="Verdana" panose="020B0604030504040204" pitchFamily="34" charset="0"/>
              </a:rPr>
              <a:t>Damian.Gordon@dit.ie</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031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smtClean="0">
                <a:latin typeface="Verdana" panose="020B0604030504040204" pitchFamily="34" charset="0"/>
                <a:ea typeface="Verdana" panose="020B0604030504040204" pitchFamily="34" charset="0"/>
                <a:cs typeface="Verdana" panose="020B0604030504040204" pitchFamily="34" charset="0"/>
              </a:rPr>
              <a:t>It’s different for different people.</a:t>
            </a:r>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smtClean="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smtClean="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22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smtClean="0">
                <a:latin typeface="Verdana" panose="020B0604030504040204" pitchFamily="34" charset="0"/>
                <a:ea typeface="Verdana" panose="020B0604030504040204" pitchFamily="34" charset="0"/>
                <a:cs typeface="Verdana" panose="020B0604030504040204" pitchFamily="34" charset="0"/>
              </a:rPr>
              <a:t>Dyslexia</a:t>
            </a:r>
            <a:endParaRPr lang="en-IE"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IE" dirty="0" smtClean="0">
                <a:latin typeface="Verdana" panose="020B0604030504040204" pitchFamily="34" charset="0"/>
                <a:ea typeface="Verdana" panose="020B0604030504040204" pitchFamily="34" charset="0"/>
                <a:cs typeface="Verdana" panose="020B0604030504040204" pitchFamily="34" charset="0"/>
              </a:rPr>
              <a:t>What’s it like?</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55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687</TotalTime>
  <Words>1281</Words>
  <Application>Microsoft Office PowerPoint</Application>
  <PresentationFormat>Widescreen</PresentationFormat>
  <Paragraphs>256</Paragraphs>
  <Slides>75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 Light</vt:lpstr>
      <vt:lpstr>Comic Sans MS</vt:lpstr>
      <vt:lpstr>Open+Sans</vt:lpstr>
      <vt:lpstr>Sakkal Majalla</vt:lpstr>
      <vt:lpstr>Times New Roman</vt:lpstr>
      <vt:lpstr>Verdana</vt:lpstr>
      <vt:lpstr>Metropolitan</vt:lpstr>
      <vt:lpstr>Accommodations for  Diverse Students</vt:lpstr>
      <vt:lpstr>Visual Cue/ Graphic Organiser</vt:lpstr>
      <vt:lpstr>Specific Learning Difficulties</vt:lpstr>
      <vt:lpstr>Specific Learning Difficulties</vt:lpstr>
      <vt:lpstr>Dyslexia</vt:lpstr>
      <vt:lpstr>Dyslexia</vt:lpstr>
      <vt:lpstr>Dyslexia</vt:lpstr>
      <vt:lpstr>Dyslexia</vt:lpstr>
      <vt:lpstr>Dyslexia</vt:lpstr>
      <vt:lpstr>PowerPoint Presentation</vt:lpstr>
      <vt:lpstr>PowerPoint Presentation</vt:lpstr>
      <vt:lpstr>PowerPoint Presentation</vt:lpstr>
      <vt:lpstr>PowerPoint Presentation</vt:lpstr>
      <vt:lpstr>Dyslexia</vt:lpstr>
      <vt:lpstr>Dyslexia</vt:lpstr>
      <vt:lpstr>Dyslexia</vt:lpstr>
      <vt:lpstr>Dyslexia</vt:lpstr>
      <vt:lpstr>An aside…</vt:lpstr>
      <vt:lpstr>Dyslexia</vt:lpstr>
      <vt:lpstr>Dyscalculia</vt:lpstr>
      <vt:lpstr>Dyscalculia</vt:lpstr>
      <vt:lpstr>Dyscalculia</vt:lpstr>
      <vt:lpstr>Dyscalculia</vt:lpstr>
      <vt:lpstr>Dyscalculia</vt:lpstr>
      <vt:lpstr>PowerPoint Presentation</vt:lpstr>
      <vt:lpstr>Dyscalculia</vt:lpstr>
      <vt:lpstr>PowerPoint Presentation</vt:lpstr>
      <vt:lpstr>Dyspraxia</vt:lpstr>
      <vt:lpstr>Dyspraxia</vt:lpstr>
      <vt:lpstr>Dyspraxia</vt:lpstr>
      <vt:lpstr>Dyspraxia</vt:lpstr>
      <vt:lpstr>Dyspraxia</vt:lpstr>
      <vt:lpstr>PowerPoint Presentation</vt:lpstr>
      <vt:lpstr>PowerPoint Presentation</vt:lpstr>
      <vt:lpstr>Dysgraphia</vt:lpstr>
      <vt:lpstr>Dysgraphia</vt:lpstr>
      <vt:lpstr>Dysgraphia</vt:lpstr>
      <vt:lpstr>Dysgraphia</vt:lpstr>
      <vt:lpstr>Dysgraphia</vt:lpstr>
      <vt:lpstr>Dysgraphia</vt:lpstr>
      <vt:lpstr>PowerPoint Presentation</vt:lpstr>
      <vt:lpstr>PowerPoint Presentation</vt:lpstr>
      <vt:lpstr>PowerPoint Presentation</vt:lpstr>
      <vt:lpstr>Autism Spectrum:  Asperger’s Syndrome</vt:lpstr>
      <vt:lpstr>Asperger’s Syndrome</vt:lpstr>
      <vt:lpstr>Asperger’s Syndrome</vt:lpstr>
      <vt:lpstr>Asperger’s Syndrome</vt:lpstr>
      <vt:lpstr>Asperger’s Syndrome</vt:lpstr>
      <vt:lpstr>PowerPoint Presentation</vt:lpstr>
      <vt:lpstr>PowerPoint Presentation</vt:lpstr>
      <vt:lpstr>Asperger’s Syndrome</vt:lpstr>
      <vt:lpstr>PowerPoint Presentation</vt:lpstr>
      <vt:lpstr>PowerPoint Presentation</vt:lpstr>
      <vt:lpstr>Anxiety Disorder</vt:lpstr>
      <vt:lpstr>Anxiety Disorder</vt:lpstr>
      <vt:lpstr>Anxiety Disorder</vt:lpstr>
      <vt:lpstr>Anxiety Disorder</vt:lpstr>
      <vt:lpstr>Anxiety Disorder</vt:lpstr>
      <vt:lpstr>PowerPoint Presentation</vt:lpstr>
      <vt:lpstr>PowerPoint Presentation</vt:lpstr>
      <vt:lpstr>PowerPoint Presentation</vt:lpstr>
      <vt:lpstr>ADHD</vt:lpstr>
      <vt:lpstr>ADHD</vt:lpstr>
      <vt:lpstr>ADHD</vt:lpstr>
      <vt:lpstr>ADHD</vt:lpstr>
      <vt:lpstr>PowerPoint Presentation</vt:lpstr>
      <vt:lpstr>PowerPoint Presentation</vt:lpstr>
      <vt:lpstr>PowerPoint Presentation</vt:lpstr>
      <vt:lpstr>Final Thoughts</vt:lpstr>
      <vt:lpstr>Final thoughts:</vt:lpstr>
      <vt:lpstr>Help the Student to Prepare for Class by:</vt:lpstr>
      <vt:lpstr>Help the Student in the Class by:</vt:lpstr>
      <vt:lpstr>Help the Student in Tests and Assignments by:</vt:lpstr>
      <vt:lpstr>Final thoughts:</vt:lpstr>
      <vt:lpstr>Thanks !!!  Please contact me if you have any comments or suggestions:   Damian.Gordon@dit.ie</vt:lpstr>
    </vt:vector>
  </TitlesOfParts>
  <Company>Dublin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Auditory Processing Disorder (CAPD)</dc:title>
  <dc:creator>Damian Gordon</dc:creator>
  <cp:lastModifiedBy>Damian Gordon</cp:lastModifiedBy>
  <cp:revision>78</cp:revision>
  <dcterms:created xsi:type="dcterms:W3CDTF">2017-10-11T11:50:17Z</dcterms:created>
  <dcterms:modified xsi:type="dcterms:W3CDTF">2018-01-15T01:07:57Z</dcterms:modified>
</cp:coreProperties>
</file>